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 id="2147483713" r:id="rId2"/>
  </p:sldMasterIdLst>
  <p:notesMasterIdLst>
    <p:notesMasterId r:id="rId21"/>
  </p:notesMasterIdLst>
  <p:sldIdLst>
    <p:sldId id="256" r:id="rId3"/>
    <p:sldId id="467" r:id="rId4"/>
    <p:sldId id="261" r:id="rId5"/>
    <p:sldId id="476" r:id="rId6"/>
    <p:sldId id="266" r:id="rId7"/>
    <p:sldId id="448" r:id="rId8"/>
    <p:sldId id="407" r:id="rId9"/>
    <p:sldId id="264" r:id="rId10"/>
    <p:sldId id="436" r:id="rId11"/>
    <p:sldId id="437" r:id="rId12"/>
    <p:sldId id="438" r:id="rId13"/>
    <p:sldId id="439" r:id="rId14"/>
    <p:sldId id="440" r:id="rId15"/>
    <p:sldId id="441" r:id="rId16"/>
    <p:sldId id="447" r:id="rId17"/>
    <p:sldId id="471" r:id="rId18"/>
    <p:sldId id="475" r:id="rId19"/>
    <p:sldId id="428" r:id="rId20"/>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77"/>
    <p:restoredTop sz="71438"/>
  </p:normalViewPr>
  <p:slideViewPr>
    <p:cSldViewPr snapToGrid="0">
      <p:cViewPr varScale="1">
        <p:scale>
          <a:sx n="95" d="100"/>
          <a:sy n="95" d="100"/>
        </p:scale>
        <p:origin x="133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hyperlink" Target="http://www.untame.fi/" TargetMode="External"/><Relationship Id="rId7" Type="http://schemas.openxmlformats.org/officeDocument/2006/relationships/hyperlink" Target="https://eevahoutbeckers.fi/postgrowth-work/" TargetMode="External"/><Relationship Id="rId2" Type="http://schemas.openxmlformats.org/officeDocument/2006/relationships/hyperlink" Target="http://sites.utu.fi/pofotyo/" TargetMode="External"/><Relationship Id="rId1" Type="http://schemas.openxmlformats.org/officeDocument/2006/relationships/hyperlink" Target="https://eevahoutbeckers.fi/twp/" TargetMode="External"/><Relationship Id="rId6" Type="http://schemas.openxmlformats.org/officeDocument/2006/relationships/hyperlink" Target="http://www.meidanmetsamme.org/" TargetMode="External"/><Relationship Id="rId5" Type="http://schemas.openxmlformats.org/officeDocument/2006/relationships/hyperlink" Target="http://www.kohtuusliike.fi/" TargetMode="External"/><Relationship Id="rId4" Type="http://schemas.openxmlformats.org/officeDocument/2006/relationships/hyperlink" Target="http://www.degrowthjournal.org/"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eevahoutbeckers.fi/postgrowth-work/" TargetMode="External"/><Relationship Id="rId7" Type="http://schemas.openxmlformats.org/officeDocument/2006/relationships/hyperlink" Target="http://www.meidanmetsamme.org/" TargetMode="External"/><Relationship Id="rId2" Type="http://schemas.openxmlformats.org/officeDocument/2006/relationships/hyperlink" Target="http://sites.utu.fi/pofotyo/" TargetMode="External"/><Relationship Id="rId1" Type="http://schemas.openxmlformats.org/officeDocument/2006/relationships/hyperlink" Target="https://eevahoutbeckers.fi/twp/" TargetMode="External"/><Relationship Id="rId6" Type="http://schemas.openxmlformats.org/officeDocument/2006/relationships/hyperlink" Target="http://www.kohtuusliike.fi/" TargetMode="External"/><Relationship Id="rId5" Type="http://schemas.openxmlformats.org/officeDocument/2006/relationships/hyperlink" Target="http://www.degrowthjournal.org/" TargetMode="External"/><Relationship Id="rId4" Type="http://schemas.openxmlformats.org/officeDocument/2006/relationships/hyperlink" Target="http://www.untame.fi/"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599157-BC91-4463-99D2-319B0138542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94BA982-800B-4BF6-82DB-4FAF0146186E}">
      <dgm:prSet custT="1"/>
      <dgm:spPr/>
      <dgm:t>
        <a:bodyPr/>
        <a:lstStyle/>
        <a:p>
          <a:r>
            <a:rPr lang="fi-FI" sz="1800" dirty="0"/>
            <a:t>Dosentti (kestävä yrittäjyys), Helsingin yliopisto (2023)</a:t>
          </a:r>
          <a:endParaRPr lang="en-US" sz="1800" dirty="0"/>
        </a:p>
      </dgm:t>
    </dgm:pt>
    <dgm:pt modelId="{B575EB31-728E-4208-91C3-9AFCD948877C}" type="parTrans" cxnId="{C779D81B-A73C-4B1B-AF1B-5941E56C07D7}">
      <dgm:prSet/>
      <dgm:spPr/>
      <dgm:t>
        <a:bodyPr/>
        <a:lstStyle/>
        <a:p>
          <a:endParaRPr lang="en-US" sz="1800"/>
        </a:p>
      </dgm:t>
    </dgm:pt>
    <dgm:pt modelId="{CAF3C41A-C430-4E1F-BC0D-92EAEA48ACE7}" type="sibTrans" cxnId="{C779D81B-A73C-4B1B-AF1B-5941E56C07D7}">
      <dgm:prSet/>
      <dgm:spPr/>
      <dgm:t>
        <a:bodyPr/>
        <a:lstStyle/>
        <a:p>
          <a:endParaRPr lang="en-US" sz="1800"/>
        </a:p>
      </dgm:t>
    </dgm:pt>
    <dgm:pt modelId="{EC210CB6-C7AE-4D5A-8A57-E8926636BE42}">
      <dgm:prSet custT="1"/>
      <dgm:spPr/>
      <dgm:t>
        <a:bodyPr/>
        <a:lstStyle/>
        <a:p>
          <a:r>
            <a:rPr lang="fi-FI" sz="1800" dirty="0"/>
            <a:t>UEF </a:t>
          </a:r>
          <a:r>
            <a:rPr lang="fi-FI" sz="1800" dirty="0" err="1"/>
            <a:t>Fellow</a:t>
          </a:r>
          <a:r>
            <a:rPr lang="fi-FI" sz="1800" dirty="0"/>
            <a:t>, </a:t>
          </a:r>
          <a:r>
            <a:rPr lang="fi-FI" sz="1800" dirty="0">
              <a:hlinkClick xmlns:r="http://schemas.openxmlformats.org/officeDocument/2006/relationships" r:id="rId1"/>
            </a:rPr>
            <a:t>Transformatiiviset työkäytännöt</a:t>
          </a:r>
          <a:r>
            <a:rPr lang="fi-FI" sz="1800" dirty="0"/>
            <a:t> -hanke, Itä-Suomen yliopisto (2023–2026)</a:t>
          </a:r>
          <a:endParaRPr lang="en-US" sz="1800" dirty="0"/>
        </a:p>
      </dgm:t>
    </dgm:pt>
    <dgm:pt modelId="{3BCF7C35-1EF3-425B-9C34-5FEBA35A63D1}" type="parTrans" cxnId="{2D3BA023-691F-4BCD-A8E9-4888519F727C}">
      <dgm:prSet/>
      <dgm:spPr/>
      <dgm:t>
        <a:bodyPr/>
        <a:lstStyle/>
        <a:p>
          <a:endParaRPr lang="en-US" sz="1800"/>
        </a:p>
      </dgm:t>
    </dgm:pt>
    <dgm:pt modelId="{CFD2FF17-4934-4ABE-AB6C-8472EEED2B0C}" type="sibTrans" cxnId="{2D3BA023-691F-4BCD-A8E9-4888519F727C}">
      <dgm:prSet/>
      <dgm:spPr/>
      <dgm:t>
        <a:bodyPr/>
        <a:lstStyle/>
        <a:p>
          <a:endParaRPr lang="en-US" sz="1800"/>
        </a:p>
      </dgm:t>
    </dgm:pt>
    <dgm:pt modelId="{16B708F3-34D7-4B83-97D0-773B9B3246BB}">
      <dgm:prSet custT="1"/>
      <dgm:spPr/>
      <dgm:t>
        <a:bodyPr/>
        <a:lstStyle/>
        <a:p>
          <a:r>
            <a:rPr lang="fi-FI" sz="1800" dirty="0"/>
            <a:t>Vanhempi tutkija, </a:t>
          </a:r>
          <a:r>
            <a:rPr lang="fi-FI" sz="1800" dirty="0">
              <a:hlinkClick xmlns:r="http://schemas.openxmlformats.org/officeDocument/2006/relationships" r:id="rId2"/>
            </a:rPr>
            <a:t>Kohti postfossiilista työelämää</a:t>
          </a:r>
          <a:r>
            <a:rPr lang="fi-FI" sz="1800" dirty="0"/>
            <a:t> -hanke, Turun yliopisto (2023–2024) </a:t>
          </a:r>
          <a:endParaRPr lang="en-US" sz="1800" dirty="0"/>
        </a:p>
      </dgm:t>
    </dgm:pt>
    <dgm:pt modelId="{A809D6AD-FECD-463C-A2F3-DB2C0DAB711A}" type="parTrans" cxnId="{177A15E4-4285-4725-90EE-4AE3E4ACDE3C}">
      <dgm:prSet/>
      <dgm:spPr/>
      <dgm:t>
        <a:bodyPr/>
        <a:lstStyle/>
        <a:p>
          <a:endParaRPr lang="en-US" sz="1800"/>
        </a:p>
      </dgm:t>
    </dgm:pt>
    <dgm:pt modelId="{132B76A9-CC6A-4B47-85AF-66247F8F17E6}" type="sibTrans" cxnId="{177A15E4-4285-4725-90EE-4AE3E4ACDE3C}">
      <dgm:prSet/>
      <dgm:spPr/>
      <dgm:t>
        <a:bodyPr/>
        <a:lstStyle/>
        <a:p>
          <a:endParaRPr lang="en-US" sz="1800"/>
        </a:p>
      </dgm:t>
    </dgm:pt>
    <dgm:pt modelId="{58CA0A9F-D761-4275-BD92-B680F3A205F6}">
      <dgm:prSet custT="1"/>
      <dgm:spPr/>
      <dgm:t>
        <a:bodyPr/>
        <a:lstStyle/>
        <a:p>
          <a:r>
            <a:rPr lang="fi-FI" sz="1800" dirty="0">
              <a:hlinkClick xmlns:r="http://schemas.openxmlformats.org/officeDocument/2006/relationships" r:id="rId3"/>
            </a:rPr>
            <a:t>Untame tutkimuskollektiivi</a:t>
          </a:r>
          <a:r>
            <a:rPr lang="fi-FI" sz="1800" dirty="0"/>
            <a:t> &amp; Untame podcast | </a:t>
          </a:r>
          <a:r>
            <a:rPr lang="fi-FI" sz="1800" dirty="0">
              <a:hlinkClick xmlns:r="http://schemas.openxmlformats.org/officeDocument/2006/relationships" r:id="rId4"/>
            </a:rPr>
            <a:t>Degrowth journal</a:t>
          </a:r>
          <a:r>
            <a:rPr lang="fi-FI" sz="1800" dirty="0"/>
            <a:t> | </a:t>
          </a:r>
          <a:r>
            <a:rPr lang="fi-FI" sz="1800" dirty="0">
              <a:hlinkClick xmlns:r="http://schemas.openxmlformats.org/officeDocument/2006/relationships" r:id="rId5"/>
            </a:rPr>
            <a:t>Kohtuusliike</a:t>
          </a:r>
          <a:r>
            <a:rPr lang="fi-FI" sz="1800" dirty="0"/>
            <a:t> | </a:t>
          </a:r>
          <a:r>
            <a:rPr lang="fi-FI" sz="1800" dirty="0">
              <a:hlinkClick xmlns:r="http://schemas.openxmlformats.org/officeDocument/2006/relationships" r:id="rId6"/>
            </a:rPr>
            <a:t>Meidän metsämme</a:t>
          </a:r>
          <a:endParaRPr lang="en-US" sz="1800" dirty="0"/>
        </a:p>
      </dgm:t>
    </dgm:pt>
    <dgm:pt modelId="{FD5A1B31-D7ED-4BE6-AE09-C934E04FD13E}" type="parTrans" cxnId="{D7922CA0-0F7B-41B9-AFAC-3F03B093B224}">
      <dgm:prSet/>
      <dgm:spPr/>
      <dgm:t>
        <a:bodyPr/>
        <a:lstStyle/>
        <a:p>
          <a:endParaRPr lang="en-US" sz="1800"/>
        </a:p>
      </dgm:t>
    </dgm:pt>
    <dgm:pt modelId="{3D421A50-C707-48CF-9E34-EC20048E4BAF}" type="sibTrans" cxnId="{D7922CA0-0F7B-41B9-AFAC-3F03B093B224}">
      <dgm:prSet/>
      <dgm:spPr/>
      <dgm:t>
        <a:bodyPr/>
        <a:lstStyle/>
        <a:p>
          <a:endParaRPr lang="en-US" sz="1800"/>
        </a:p>
      </dgm:t>
    </dgm:pt>
    <dgm:pt modelId="{41FD6EAB-3A3C-48B1-B166-635367CDFACC}">
      <dgm:prSet custT="1"/>
      <dgm:spPr/>
      <dgm:t>
        <a:bodyPr/>
        <a:lstStyle/>
        <a:p>
          <a:r>
            <a:rPr lang="fi-FI" sz="1800" dirty="0" err="1"/>
            <a:t>Bsky</a:t>
          </a:r>
          <a:r>
            <a:rPr lang="fi-FI" sz="1800" dirty="0"/>
            <a:t>: @</a:t>
          </a:r>
          <a:r>
            <a:rPr lang="fi-FI" sz="1800" dirty="0" err="1"/>
            <a:t>eevahou</a:t>
          </a:r>
          <a:r>
            <a:rPr lang="fi-FI" sz="1800" dirty="0"/>
            <a:t> | Instagram, </a:t>
          </a:r>
          <a:r>
            <a:rPr lang="fi-FI" sz="1800" dirty="0" err="1"/>
            <a:t>Linkedin</a:t>
          </a:r>
          <a:r>
            <a:rPr lang="fi-FI" sz="1800" dirty="0"/>
            <a:t>: @</a:t>
          </a:r>
          <a:r>
            <a:rPr lang="fi-FI" sz="1800" dirty="0" err="1"/>
            <a:t>eevahoutbeckers</a:t>
          </a:r>
          <a:endParaRPr lang="fi-FI" sz="1800" dirty="0"/>
        </a:p>
        <a:p>
          <a:r>
            <a:rPr lang="fi-FI" sz="1800" dirty="0"/>
            <a:t>@</a:t>
          </a:r>
          <a:r>
            <a:rPr lang="fi-FI" sz="1800" dirty="0" err="1"/>
            <a:t>untamelab</a:t>
          </a:r>
          <a:r>
            <a:rPr lang="fi-FI" sz="1800" dirty="0"/>
            <a:t> | @</a:t>
          </a:r>
          <a:r>
            <a:rPr lang="fi-FI" sz="1800" dirty="0" err="1"/>
            <a:t>mmetsamme</a:t>
          </a:r>
          <a:r>
            <a:rPr lang="fi-FI" sz="1800" dirty="0"/>
            <a:t> | @kohtuusliike | @</a:t>
          </a:r>
          <a:r>
            <a:rPr lang="fi-FI" sz="1800" dirty="0" err="1"/>
            <a:t>degrowthjournal</a:t>
          </a:r>
          <a:endParaRPr lang="fi-FI" sz="1800" dirty="0"/>
        </a:p>
      </dgm:t>
    </dgm:pt>
    <dgm:pt modelId="{2780576A-50D2-4580-A506-E12BB1554B8F}" type="parTrans" cxnId="{7CB8221E-E707-408D-A9FD-49AF880B3664}">
      <dgm:prSet/>
      <dgm:spPr/>
      <dgm:t>
        <a:bodyPr/>
        <a:lstStyle/>
        <a:p>
          <a:endParaRPr lang="en-US" sz="1800"/>
        </a:p>
      </dgm:t>
    </dgm:pt>
    <dgm:pt modelId="{4BA0C722-8F62-46B0-86AB-0390E0A8FEEE}" type="sibTrans" cxnId="{7CB8221E-E707-408D-A9FD-49AF880B3664}">
      <dgm:prSet/>
      <dgm:spPr/>
      <dgm:t>
        <a:bodyPr/>
        <a:lstStyle/>
        <a:p>
          <a:endParaRPr lang="en-US" sz="1800"/>
        </a:p>
      </dgm:t>
    </dgm:pt>
    <dgm:pt modelId="{B0A26F98-4419-334C-A45A-92957F216C2B}">
      <dgm:prSet custT="1"/>
      <dgm:spPr/>
      <dgm:t>
        <a:bodyPr/>
        <a:lstStyle/>
        <a:p>
          <a:r>
            <a:rPr lang="en-GB" sz="1800" dirty="0"/>
            <a:t>Postdoc-</a:t>
          </a:r>
          <a:r>
            <a:rPr lang="en-GB" sz="1800" dirty="0" err="1"/>
            <a:t>tutkija</a:t>
          </a:r>
          <a:r>
            <a:rPr lang="en-GB" sz="1800" dirty="0"/>
            <a:t>, </a:t>
          </a:r>
          <a:r>
            <a:rPr lang="en-GB" sz="1800" u="none" dirty="0" err="1">
              <a:hlinkClick xmlns:r="http://schemas.openxmlformats.org/officeDocument/2006/relationships" r:id="rId7"/>
            </a:rPr>
            <a:t>Työ</a:t>
          </a:r>
          <a:r>
            <a:rPr lang="en-GB" sz="1800" u="none" dirty="0">
              <a:hlinkClick xmlns:r="http://schemas.openxmlformats.org/officeDocument/2006/relationships" r:id="rId7"/>
            </a:rPr>
            <a:t> </a:t>
          </a:r>
          <a:r>
            <a:rPr lang="en-GB" sz="1800" u="none" dirty="0" err="1">
              <a:hlinkClick xmlns:r="http://schemas.openxmlformats.org/officeDocument/2006/relationships" r:id="rId7"/>
            </a:rPr>
            <a:t>ja</a:t>
          </a:r>
          <a:r>
            <a:rPr lang="en-GB" sz="1800" u="none" dirty="0">
              <a:hlinkClick xmlns:r="http://schemas.openxmlformats.org/officeDocument/2006/relationships" r:id="rId7"/>
            </a:rPr>
            <a:t> </a:t>
          </a:r>
          <a:r>
            <a:rPr lang="en-GB" sz="1800" u="none" dirty="0" err="1">
              <a:hlinkClick xmlns:r="http://schemas.openxmlformats.org/officeDocument/2006/relationships" r:id="rId7"/>
            </a:rPr>
            <a:t>toimeentulo</a:t>
          </a:r>
          <a:r>
            <a:rPr lang="en-GB" sz="1800" u="none" dirty="0">
              <a:hlinkClick xmlns:r="http://schemas.openxmlformats.org/officeDocument/2006/relationships" r:id="rId7"/>
            </a:rPr>
            <a:t> </a:t>
          </a:r>
          <a:r>
            <a:rPr lang="en-GB" sz="1800" u="none" dirty="0" err="1">
              <a:hlinkClick xmlns:r="http://schemas.openxmlformats.org/officeDocument/2006/relationships" r:id="rId7"/>
            </a:rPr>
            <a:t>kasvutalouden</a:t>
          </a:r>
          <a:r>
            <a:rPr lang="en-GB" sz="1800" u="none" dirty="0">
              <a:hlinkClick xmlns:r="http://schemas.openxmlformats.org/officeDocument/2006/relationships" r:id="rId7"/>
            </a:rPr>
            <a:t> </a:t>
          </a:r>
          <a:r>
            <a:rPr lang="en-GB" sz="1800" u="none" dirty="0" err="1">
              <a:hlinkClick xmlns:r="http://schemas.openxmlformats.org/officeDocument/2006/relationships" r:id="rId7"/>
            </a:rPr>
            <a:t>jälkeen</a:t>
          </a:r>
          <a:r>
            <a:rPr lang="en-GB" sz="1800" dirty="0"/>
            <a:t> -</a:t>
          </a:r>
          <a:r>
            <a:rPr lang="en-GB" sz="1800" dirty="0" err="1"/>
            <a:t>hanke</a:t>
          </a:r>
          <a:r>
            <a:rPr lang="en-GB" sz="1800" dirty="0"/>
            <a:t>, Aalto </a:t>
          </a:r>
          <a:r>
            <a:rPr lang="en-GB" sz="1800" dirty="0" err="1"/>
            <a:t>yliopisto</a:t>
          </a:r>
          <a:r>
            <a:rPr lang="en-GB" sz="1800" dirty="0"/>
            <a:t> (2017–2022)</a:t>
          </a:r>
        </a:p>
      </dgm:t>
    </dgm:pt>
    <dgm:pt modelId="{5BC4EA8B-6FAD-3F4B-845F-BEC503FB64D4}" type="parTrans" cxnId="{F8ACB592-1962-354B-9C36-FFFFE0D1C61F}">
      <dgm:prSet/>
      <dgm:spPr/>
      <dgm:t>
        <a:bodyPr/>
        <a:lstStyle/>
        <a:p>
          <a:endParaRPr lang="en-GB"/>
        </a:p>
      </dgm:t>
    </dgm:pt>
    <dgm:pt modelId="{B84F8702-799E-4E40-B23C-0A32328FE618}" type="sibTrans" cxnId="{F8ACB592-1962-354B-9C36-FFFFE0D1C61F}">
      <dgm:prSet/>
      <dgm:spPr/>
      <dgm:t>
        <a:bodyPr/>
        <a:lstStyle/>
        <a:p>
          <a:endParaRPr lang="en-GB"/>
        </a:p>
      </dgm:t>
    </dgm:pt>
    <dgm:pt modelId="{FFFA33EC-5CD1-7D49-8B46-B9B6B8DE81C7}" type="pres">
      <dgm:prSet presAssocID="{58599157-BC91-4463-99D2-319B0138542F}" presName="vert0" presStyleCnt="0">
        <dgm:presLayoutVars>
          <dgm:dir/>
          <dgm:animOne val="branch"/>
          <dgm:animLvl val="lvl"/>
        </dgm:presLayoutVars>
      </dgm:prSet>
      <dgm:spPr/>
    </dgm:pt>
    <dgm:pt modelId="{2630572D-6651-FE42-9570-0D386F652AE1}" type="pres">
      <dgm:prSet presAssocID="{794BA982-800B-4BF6-82DB-4FAF0146186E}" presName="thickLine" presStyleLbl="alignNode1" presStyleIdx="0" presStyleCnt="6"/>
      <dgm:spPr/>
    </dgm:pt>
    <dgm:pt modelId="{01D07A2D-7BE5-1C46-A119-7CA34BD3C9F5}" type="pres">
      <dgm:prSet presAssocID="{794BA982-800B-4BF6-82DB-4FAF0146186E}" presName="horz1" presStyleCnt="0"/>
      <dgm:spPr/>
    </dgm:pt>
    <dgm:pt modelId="{8B729909-9D4A-4F4E-8D7F-265CBB658AD8}" type="pres">
      <dgm:prSet presAssocID="{794BA982-800B-4BF6-82DB-4FAF0146186E}" presName="tx1" presStyleLbl="revTx" presStyleIdx="0" presStyleCnt="6"/>
      <dgm:spPr/>
    </dgm:pt>
    <dgm:pt modelId="{88989187-4B26-A646-9E6E-42C7F1CE3E21}" type="pres">
      <dgm:prSet presAssocID="{794BA982-800B-4BF6-82DB-4FAF0146186E}" presName="vert1" presStyleCnt="0"/>
      <dgm:spPr/>
    </dgm:pt>
    <dgm:pt modelId="{75F5CE99-36D6-F840-8612-E0F803AEF99B}" type="pres">
      <dgm:prSet presAssocID="{EC210CB6-C7AE-4D5A-8A57-E8926636BE42}" presName="thickLine" presStyleLbl="alignNode1" presStyleIdx="1" presStyleCnt="6"/>
      <dgm:spPr/>
    </dgm:pt>
    <dgm:pt modelId="{D6097D31-0C36-6C45-8F44-F1EF0F656FA7}" type="pres">
      <dgm:prSet presAssocID="{EC210CB6-C7AE-4D5A-8A57-E8926636BE42}" presName="horz1" presStyleCnt="0"/>
      <dgm:spPr/>
    </dgm:pt>
    <dgm:pt modelId="{E697AF75-2C7C-B640-8DA4-B9E52E95BBD2}" type="pres">
      <dgm:prSet presAssocID="{EC210CB6-C7AE-4D5A-8A57-E8926636BE42}" presName="tx1" presStyleLbl="revTx" presStyleIdx="1" presStyleCnt="6"/>
      <dgm:spPr/>
    </dgm:pt>
    <dgm:pt modelId="{91511EF9-8CBD-C949-A935-9F3DA1E4A5F5}" type="pres">
      <dgm:prSet presAssocID="{EC210CB6-C7AE-4D5A-8A57-E8926636BE42}" presName="vert1" presStyleCnt="0"/>
      <dgm:spPr/>
    </dgm:pt>
    <dgm:pt modelId="{1ECFB20D-E1A8-5D47-A637-56228D67AE90}" type="pres">
      <dgm:prSet presAssocID="{16B708F3-34D7-4B83-97D0-773B9B3246BB}" presName="thickLine" presStyleLbl="alignNode1" presStyleIdx="2" presStyleCnt="6"/>
      <dgm:spPr/>
    </dgm:pt>
    <dgm:pt modelId="{B6BA1E68-8A25-2447-A0CB-B0607CA2CAE2}" type="pres">
      <dgm:prSet presAssocID="{16B708F3-34D7-4B83-97D0-773B9B3246BB}" presName="horz1" presStyleCnt="0"/>
      <dgm:spPr/>
    </dgm:pt>
    <dgm:pt modelId="{A0CA159A-DE6D-FC44-9C7E-AAD2CA7C98AC}" type="pres">
      <dgm:prSet presAssocID="{16B708F3-34D7-4B83-97D0-773B9B3246BB}" presName="tx1" presStyleLbl="revTx" presStyleIdx="2" presStyleCnt="6"/>
      <dgm:spPr/>
    </dgm:pt>
    <dgm:pt modelId="{41AF7E2C-2D4E-194A-9C8A-A576C5BAB7CF}" type="pres">
      <dgm:prSet presAssocID="{16B708F3-34D7-4B83-97D0-773B9B3246BB}" presName="vert1" presStyleCnt="0"/>
      <dgm:spPr/>
    </dgm:pt>
    <dgm:pt modelId="{C5A2BC0E-F557-554E-8FAF-11CE54F37644}" type="pres">
      <dgm:prSet presAssocID="{B0A26F98-4419-334C-A45A-92957F216C2B}" presName="thickLine" presStyleLbl="alignNode1" presStyleIdx="3" presStyleCnt="6"/>
      <dgm:spPr/>
    </dgm:pt>
    <dgm:pt modelId="{3E740FBF-94BD-4343-9CDE-11D570E9EB9A}" type="pres">
      <dgm:prSet presAssocID="{B0A26F98-4419-334C-A45A-92957F216C2B}" presName="horz1" presStyleCnt="0"/>
      <dgm:spPr/>
    </dgm:pt>
    <dgm:pt modelId="{47572155-68D0-8648-8BE9-E63475E1D06B}" type="pres">
      <dgm:prSet presAssocID="{B0A26F98-4419-334C-A45A-92957F216C2B}" presName="tx1" presStyleLbl="revTx" presStyleIdx="3" presStyleCnt="6"/>
      <dgm:spPr/>
    </dgm:pt>
    <dgm:pt modelId="{937A0F42-DBCA-E04E-AAA4-E606E0FA9C13}" type="pres">
      <dgm:prSet presAssocID="{B0A26F98-4419-334C-A45A-92957F216C2B}" presName="vert1" presStyleCnt="0"/>
      <dgm:spPr/>
    </dgm:pt>
    <dgm:pt modelId="{BB2390CA-4288-314E-9C65-B3D57959207F}" type="pres">
      <dgm:prSet presAssocID="{58CA0A9F-D761-4275-BD92-B680F3A205F6}" presName="thickLine" presStyleLbl="alignNode1" presStyleIdx="4" presStyleCnt="6"/>
      <dgm:spPr/>
    </dgm:pt>
    <dgm:pt modelId="{2F83FE35-7C58-F248-AA60-CBDE54BD1D55}" type="pres">
      <dgm:prSet presAssocID="{58CA0A9F-D761-4275-BD92-B680F3A205F6}" presName="horz1" presStyleCnt="0"/>
      <dgm:spPr/>
    </dgm:pt>
    <dgm:pt modelId="{2C511A89-A54E-0A43-B77A-376EE98FB086}" type="pres">
      <dgm:prSet presAssocID="{58CA0A9F-D761-4275-BD92-B680F3A205F6}" presName="tx1" presStyleLbl="revTx" presStyleIdx="4" presStyleCnt="6"/>
      <dgm:spPr/>
    </dgm:pt>
    <dgm:pt modelId="{4E8021A3-0384-6949-A0E6-EF256F2B1312}" type="pres">
      <dgm:prSet presAssocID="{58CA0A9F-D761-4275-BD92-B680F3A205F6}" presName="vert1" presStyleCnt="0"/>
      <dgm:spPr/>
    </dgm:pt>
    <dgm:pt modelId="{A7C9D487-C838-CF43-95F5-9B7405E265AB}" type="pres">
      <dgm:prSet presAssocID="{41FD6EAB-3A3C-48B1-B166-635367CDFACC}" presName="thickLine" presStyleLbl="alignNode1" presStyleIdx="5" presStyleCnt="6"/>
      <dgm:spPr/>
    </dgm:pt>
    <dgm:pt modelId="{39609662-BC9B-0343-B3E1-A0E985BED69D}" type="pres">
      <dgm:prSet presAssocID="{41FD6EAB-3A3C-48B1-B166-635367CDFACC}" presName="horz1" presStyleCnt="0"/>
      <dgm:spPr/>
    </dgm:pt>
    <dgm:pt modelId="{71200791-F8D9-D34D-8D4C-ECEE5F3D6142}" type="pres">
      <dgm:prSet presAssocID="{41FD6EAB-3A3C-48B1-B166-635367CDFACC}" presName="tx1" presStyleLbl="revTx" presStyleIdx="5" presStyleCnt="6" custScaleY="154386"/>
      <dgm:spPr/>
    </dgm:pt>
    <dgm:pt modelId="{30A5DCE3-9639-5545-8957-9478513964BE}" type="pres">
      <dgm:prSet presAssocID="{41FD6EAB-3A3C-48B1-B166-635367CDFACC}" presName="vert1" presStyleCnt="0"/>
      <dgm:spPr/>
    </dgm:pt>
  </dgm:ptLst>
  <dgm:cxnLst>
    <dgm:cxn modelId="{C779D81B-A73C-4B1B-AF1B-5941E56C07D7}" srcId="{58599157-BC91-4463-99D2-319B0138542F}" destId="{794BA982-800B-4BF6-82DB-4FAF0146186E}" srcOrd="0" destOrd="0" parTransId="{B575EB31-728E-4208-91C3-9AFCD948877C}" sibTransId="{CAF3C41A-C430-4E1F-BC0D-92EAEA48ACE7}"/>
    <dgm:cxn modelId="{7CB8221E-E707-408D-A9FD-49AF880B3664}" srcId="{58599157-BC91-4463-99D2-319B0138542F}" destId="{41FD6EAB-3A3C-48B1-B166-635367CDFACC}" srcOrd="5" destOrd="0" parTransId="{2780576A-50D2-4580-A506-E12BB1554B8F}" sibTransId="{4BA0C722-8F62-46B0-86AB-0390E0A8FEEE}"/>
    <dgm:cxn modelId="{2D3BA023-691F-4BCD-A8E9-4888519F727C}" srcId="{58599157-BC91-4463-99D2-319B0138542F}" destId="{EC210CB6-C7AE-4D5A-8A57-E8926636BE42}" srcOrd="1" destOrd="0" parTransId="{3BCF7C35-1EF3-425B-9C34-5FEBA35A63D1}" sibTransId="{CFD2FF17-4934-4ABE-AB6C-8472EEED2B0C}"/>
    <dgm:cxn modelId="{35779C24-2A30-5346-8247-B3AA4C4D47E6}" type="presOf" srcId="{794BA982-800B-4BF6-82DB-4FAF0146186E}" destId="{8B729909-9D4A-4F4E-8D7F-265CBB658AD8}" srcOrd="0" destOrd="0" presId="urn:microsoft.com/office/officeart/2008/layout/LinedList"/>
    <dgm:cxn modelId="{A7B18C3C-D789-0748-A0F0-965D35B52486}" type="presOf" srcId="{16B708F3-34D7-4B83-97D0-773B9B3246BB}" destId="{A0CA159A-DE6D-FC44-9C7E-AAD2CA7C98AC}" srcOrd="0" destOrd="0" presId="urn:microsoft.com/office/officeart/2008/layout/LinedList"/>
    <dgm:cxn modelId="{11D07654-F300-2248-AD26-3B956E7BDB93}" type="presOf" srcId="{EC210CB6-C7AE-4D5A-8A57-E8926636BE42}" destId="{E697AF75-2C7C-B640-8DA4-B9E52E95BBD2}" srcOrd="0" destOrd="0" presId="urn:microsoft.com/office/officeart/2008/layout/LinedList"/>
    <dgm:cxn modelId="{1FBCFF58-B4DD-BE4E-8C0A-B56F81378823}" type="presOf" srcId="{58599157-BC91-4463-99D2-319B0138542F}" destId="{FFFA33EC-5CD1-7D49-8B46-B9B6B8DE81C7}" srcOrd="0" destOrd="0" presId="urn:microsoft.com/office/officeart/2008/layout/LinedList"/>
    <dgm:cxn modelId="{E7CFEF72-2A06-6441-8719-C4046AB0C128}" type="presOf" srcId="{58CA0A9F-D761-4275-BD92-B680F3A205F6}" destId="{2C511A89-A54E-0A43-B77A-376EE98FB086}" srcOrd="0" destOrd="0" presId="urn:microsoft.com/office/officeart/2008/layout/LinedList"/>
    <dgm:cxn modelId="{4BF9097A-550C-9846-A6BF-C3128E7ECC29}" type="presOf" srcId="{41FD6EAB-3A3C-48B1-B166-635367CDFACC}" destId="{71200791-F8D9-D34D-8D4C-ECEE5F3D6142}" srcOrd="0" destOrd="0" presId="urn:microsoft.com/office/officeart/2008/layout/LinedList"/>
    <dgm:cxn modelId="{F8ACB592-1962-354B-9C36-FFFFE0D1C61F}" srcId="{58599157-BC91-4463-99D2-319B0138542F}" destId="{B0A26F98-4419-334C-A45A-92957F216C2B}" srcOrd="3" destOrd="0" parTransId="{5BC4EA8B-6FAD-3F4B-845F-BEC503FB64D4}" sibTransId="{B84F8702-799E-4E40-B23C-0A32328FE618}"/>
    <dgm:cxn modelId="{D7922CA0-0F7B-41B9-AFAC-3F03B093B224}" srcId="{58599157-BC91-4463-99D2-319B0138542F}" destId="{58CA0A9F-D761-4275-BD92-B680F3A205F6}" srcOrd="4" destOrd="0" parTransId="{FD5A1B31-D7ED-4BE6-AE09-C934E04FD13E}" sibTransId="{3D421A50-C707-48CF-9E34-EC20048E4BAF}"/>
    <dgm:cxn modelId="{177A15E4-4285-4725-90EE-4AE3E4ACDE3C}" srcId="{58599157-BC91-4463-99D2-319B0138542F}" destId="{16B708F3-34D7-4B83-97D0-773B9B3246BB}" srcOrd="2" destOrd="0" parTransId="{A809D6AD-FECD-463C-A2F3-DB2C0DAB711A}" sibTransId="{132B76A9-CC6A-4B47-85AF-66247F8F17E6}"/>
    <dgm:cxn modelId="{1B2205EC-D11F-4E4D-9811-081E7073760C}" type="presOf" srcId="{B0A26F98-4419-334C-A45A-92957F216C2B}" destId="{47572155-68D0-8648-8BE9-E63475E1D06B}" srcOrd="0" destOrd="0" presId="urn:microsoft.com/office/officeart/2008/layout/LinedList"/>
    <dgm:cxn modelId="{2653AAFC-AE78-264C-ABD5-2BCF7A00D36F}" type="presParOf" srcId="{FFFA33EC-5CD1-7D49-8B46-B9B6B8DE81C7}" destId="{2630572D-6651-FE42-9570-0D386F652AE1}" srcOrd="0" destOrd="0" presId="urn:microsoft.com/office/officeart/2008/layout/LinedList"/>
    <dgm:cxn modelId="{03A90179-330C-7F40-8CAF-C8CDCBA67D51}" type="presParOf" srcId="{FFFA33EC-5CD1-7D49-8B46-B9B6B8DE81C7}" destId="{01D07A2D-7BE5-1C46-A119-7CA34BD3C9F5}" srcOrd="1" destOrd="0" presId="urn:microsoft.com/office/officeart/2008/layout/LinedList"/>
    <dgm:cxn modelId="{5235FFC1-CE10-3443-86EA-4E86E6BE0EF6}" type="presParOf" srcId="{01D07A2D-7BE5-1C46-A119-7CA34BD3C9F5}" destId="{8B729909-9D4A-4F4E-8D7F-265CBB658AD8}" srcOrd="0" destOrd="0" presId="urn:microsoft.com/office/officeart/2008/layout/LinedList"/>
    <dgm:cxn modelId="{8B3EE7AF-8CF1-8E49-9FE2-597EB12CB95C}" type="presParOf" srcId="{01D07A2D-7BE5-1C46-A119-7CA34BD3C9F5}" destId="{88989187-4B26-A646-9E6E-42C7F1CE3E21}" srcOrd="1" destOrd="0" presId="urn:microsoft.com/office/officeart/2008/layout/LinedList"/>
    <dgm:cxn modelId="{8C0A8BEE-A510-C24E-94E7-F028DCD76192}" type="presParOf" srcId="{FFFA33EC-5CD1-7D49-8B46-B9B6B8DE81C7}" destId="{75F5CE99-36D6-F840-8612-E0F803AEF99B}" srcOrd="2" destOrd="0" presId="urn:microsoft.com/office/officeart/2008/layout/LinedList"/>
    <dgm:cxn modelId="{1F535B3B-F1C4-B749-A410-55F4CEC5856E}" type="presParOf" srcId="{FFFA33EC-5CD1-7D49-8B46-B9B6B8DE81C7}" destId="{D6097D31-0C36-6C45-8F44-F1EF0F656FA7}" srcOrd="3" destOrd="0" presId="urn:microsoft.com/office/officeart/2008/layout/LinedList"/>
    <dgm:cxn modelId="{D5C20EA4-AB53-3247-98C0-698257CE7EC8}" type="presParOf" srcId="{D6097D31-0C36-6C45-8F44-F1EF0F656FA7}" destId="{E697AF75-2C7C-B640-8DA4-B9E52E95BBD2}" srcOrd="0" destOrd="0" presId="urn:microsoft.com/office/officeart/2008/layout/LinedList"/>
    <dgm:cxn modelId="{B22E4F33-A45A-E44B-ADA6-A6C15B999D5E}" type="presParOf" srcId="{D6097D31-0C36-6C45-8F44-F1EF0F656FA7}" destId="{91511EF9-8CBD-C949-A935-9F3DA1E4A5F5}" srcOrd="1" destOrd="0" presId="urn:microsoft.com/office/officeart/2008/layout/LinedList"/>
    <dgm:cxn modelId="{0564561B-7ACD-204A-97B8-06AC7E0CF77C}" type="presParOf" srcId="{FFFA33EC-5CD1-7D49-8B46-B9B6B8DE81C7}" destId="{1ECFB20D-E1A8-5D47-A637-56228D67AE90}" srcOrd="4" destOrd="0" presId="urn:microsoft.com/office/officeart/2008/layout/LinedList"/>
    <dgm:cxn modelId="{160AC345-13D9-FD4D-823A-241921D40EE4}" type="presParOf" srcId="{FFFA33EC-5CD1-7D49-8B46-B9B6B8DE81C7}" destId="{B6BA1E68-8A25-2447-A0CB-B0607CA2CAE2}" srcOrd="5" destOrd="0" presId="urn:microsoft.com/office/officeart/2008/layout/LinedList"/>
    <dgm:cxn modelId="{DAEAE1C7-C947-574D-BCEB-4C651D49EA27}" type="presParOf" srcId="{B6BA1E68-8A25-2447-A0CB-B0607CA2CAE2}" destId="{A0CA159A-DE6D-FC44-9C7E-AAD2CA7C98AC}" srcOrd="0" destOrd="0" presId="urn:microsoft.com/office/officeart/2008/layout/LinedList"/>
    <dgm:cxn modelId="{352D7F0E-4D75-E247-ABC2-9ACE3AF6A272}" type="presParOf" srcId="{B6BA1E68-8A25-2447-A0CB-B0607CA2CAE2}" destId="{41AF7E2C-2D4E-194A-9C8A-A576C5BAB7CF}" srcOrd="1" destOrd="0" presId="urn:microsoft.com/office/officeart/2008/layout/LinedList"/>
    <dgm:cxn modelId="{AEB070B5-D81A-B74F-9F67-631A09596BEF}" type="presParOf" srcId="{FFFA33EC-5CD1-7D49-8B46-B9B6B8DE81C7}" destId="{C5A2BC0E-F557-554E-8FAF-11CE54F37644}" srcOrd="6" destOrd="0" presId="urn:microsoft.com/office/officeart/2008/layout/LinedList"/>
    <dgm:cxn modelId="{7F5FB46A-F3C5-CE4B-AC60-60AFF2BC2890}" type="presParOf" srcId="{FFFA33EC-5CD1-7D49-8B46-B9B6B8DE81C7}" destId="{3E740FBF-94BD-4343-9CDE-11D570E9EB9A}" srcOrd="7" destOrd="0" presId="urn:microsoft.com/office/officeart/2008/layout/LinedList"/>
    <dgm:cxn modelId="{30E92410-83AF-FE4F-9146-C47B50D1FD46}" type="presParOf" srcId="{3E740FBF-94BD-4343-9CDE-11D570E9EB9A}" destId="{47572155-68D0-8648-8BE9-E63475E1D06B}" srcOrd="0" destOrd="0" presId="urn:microsoft.com/office/officeart/2008/layout/LinedList"/>
    <dgm:cxn modelId="{25E458AA-2D83-624B-A165-40B6DFC6CFDA}" type="presParOf" srcId="{3E740FBF-94BD-4343-9CDE-11D570E9EB9A}" destId="{937A0F42-DBCA-E04E-AAA4-E606E0FA9C13}" srcOrd="1" destOrd="0" presId="urn:microsoft.com/office/officeart/2008/layout/LinedList"/>
    <dgm:cxn modelId="{7819303B-2A06-E74F-87A3-8E941D9119FB}" type="presParOf" srcId="{FFFA33EC-5CD1-7D49-8B46-B9B6B8DE81C7}" destId="{BB2390CA-4288-314E-9C65-B3D57959207F}" srcOrd="8" destOrd="0" presId="urn:microsoft.com/office/officeart/2008/layout/LinedList"/>
    <dgm:cxn modelId="{BB700503-2CE5-7043-B8F4-8272C63FDAE0}" type="presParOf" srcId="{FFFA33EC-5CD1-7D49-8B46-B9B6B8DE81C7}" destId="{2F83FE35-7C58-F248-AA60-CBDE54BD1D55}" srcOrd="9" destOrd="0" presId="urn:microsoft.com/office/officeart/2008/layout/LinedList"/>
    <dgm:cxn modelId="{3ABE1D66-2D55-144C-8DBD-F375A653466B}" type="presParOf" srcId="{2F83FE35-7C58-F248-AA60-CBDE54BD1D55}" destId="{2C511A89-A54E-0A43-B77A-376EE98FB086}" srcOrd="0" destOrd="0" presId="urn:microsoft.com/office/officeart/2008/layout/LinedList"/>
    <dgm:cxn modelId="{39B40A91-59C4-F34E-A841-1909B049813B}" type="presParOf" srcId="{2F83FE35-7C58-F248-AA60-CBDE54BD1D55}" destId="{4E8021A3-0384-6949-A0E6-EF256F2B1312}" srcOrd="1" destOrd="0" presId="urn:microsoft.com/office/officeart/2008/layout/LinedList"/>
    <dgm:cxn modelId="{B41C857C-BA9E-F745-82C6-FCF8684DFCF0}" type="presParOf" srcId="{FFFA33EC-5CD1-7D49-8B46-B9B6B8DE81C7}" destId="{A7C9D487-C838-CF43-95F5-9B7405E265AB}" srcOrd="10" destOrd="0" presId="urn:microsoft.com/office/officeart/2008/layout/LinedList"/>
    <dgm:cxn modelId="{16ECD72C-36A8-524F-A963-2DE8FF9B4177}" type="presParOf" srcId="{FFFA33EC-5CD1-7D49-8B46-B9B6B8DE81C7}" destId="{39609662-BC9B-0343-B3E1-A0E985BED69D}" srcOrd="11" destOrd="0" presId="urn:microsoft.com/office/officeart/2008/layout/LinedList"/>
    <dgm:cxn modelId="{E2A87E7A-EC6C-8D46-B8BF-8EBCFD527844}" type="presParOf" srcId="{39609662-BC9B-0343-B3E1-A0E985BED69D}" destId="{71200791-F8D9-D34D-8D4C-ECEE5F3D6142}" srcOrd="0" destOrd="0" presId="urn:microsoft.com/office/officeart/2008/layout/LinedList"/>
    <dgm:cxn modelId="{60A60C0C-9A41-3E4C-8ABB-58644902CAEC}" type="presParOf" srcId="{39609662-BC9B-0343-B3E1-A0E985BED69D}" destId="{30A5DCE3-9639-5545-8957-9478513964B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0572D-6651-FE42-9570-0D386F652AE1}">
      <dsp:nvSpPr>
        <dsp:cNvPr id="0" name=""/>
        <dsp:cNvSpPr/>
      </dsp:nvSpPr>
      <dsp:spPr>
        <a:xfrm>
          <a:off x="0" y="3775"/>
          <a:ext cx="62785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729909-9D4A-4F4E-8D7F-265CBB658AD8}">
      <dsp:nvSpPr>
        <dsp:cNvPr id="0" name=""/>
        <dsp:cNvSpPr/>
      </dsp:nvSpPr>
      <dsp:spPr>
        <a:xfrm>
          <a:off x="0" y="3775"/>
          <a:ext cx="6278508" cy="775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i-FI" sz="1800" kern="1200" dirty="0"/>
            <a:t>Dosentti (kestävä yrittäjyys), Helsingin yliopisto (2023)</a:t>
          </a:r>
          <a:endParaRPr lang="en-US" sz="1800" kern="1200" dirty="0"/>
        </a:p>
      </dsp:txBody>
      <dsp:txXfrm>
        <a:off x="0" y="3775"/>
        <a:ext cx="6278508" cy="775215"/>
      </dsp:txXfrm>
    </dsp:sp>
    <dsp:sp modelId="{75F5CE99-36D6-F840-8612-E0F803AEF99B}">
      <dsp:nvSpPr>
        <dsp:cNvPr id="0" name=""/>
        <dsp:cNvSpPr/>
      </dsp:nvSpPr>
      <dsp:spPr>
        <a:xfrm>
          <a:off x="0" y="778990"/>
          <a:ext cx="62785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97AF75-2C7C-B640-8DA4-B9E52E95BBD2}">
      <dsp:nvSpPr>
        <dsp:cNvPr id="0" name=""/>
        <dsp:cNvSpPr/>
      </dsp:nvSpPr>
      <dsp:spPr>
        <a:xfrm>
          <a:off x="0" y="778990"/>
          <a:ext cx="6278508" cy="775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i-FI" sz="1800" kern="1200" dirty="0"/>
            <a:t>UEF </a:t>
          </a:r>
          <a:r>
            <a:rPr lang="fi-FI" sz="1800" kern="1200" dirty="0" err="1"/>
            <a:t>Fellow</a:t>
          </a:r>
          <a:r>
            <a:rPr lang="fi-FI" sz="1800" kern="1200" dirty="0"/>
            <a:t>, </a:t>
          </a:r>
          <a:r>
            <a:rPr lang="fi-FI" sz="1800" kern="1200" dirty="0">
              <a:hlinkClick xmlns:r="http://schemas.openxmlformats.org/officeDocument/2006/relationships" r:id="rId1"/>
            </a:rPr>
            <a:t>Transformatiiviset työkäytännöt</a:t>
          </a:r>
          <a:r>
            <a:rPr lang="fi-FI" sz="1800" kern="1200" dirty="0"/>
            <a:t> -hanke, Itä-Suomen yliopisto (2023–2026)</a:t>
          </a:r>
          <a:endParaRPr lang="en-US" sz="1800" kern="1200" dirty="0"/>
        </a:p>
      </dsp:txBody>
      <dsp:txXfrm>
        <a:off x="0" y="778990"/>
        <a:ext cx="6278508" cy="775215"/>
      </dsp:txXfrm>
    </dsp:sp>
    <dsp:sp modelId="{1ECFB20D-E1A8-5D47-A637-56228D67AE90}">
      <dsp:nvSpPr>
        <dsp:cNvPr id="0" name=""/>
        <dsp:cNvSpPr/>
      </dsp:nvSpPr>
      <dsp:spPr>
        <a:xfrm>
          <a:off x="0" y="1554205"/>
          <a:ext cx="62785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CA159A-DE6D-FC44-9C7E-AAD2CA7C98AC}">
      <dsp:nvSpPr>
        <dsp:cNvPr id="0" name=""/>
        <dsp:cNvSpPr/>
      </dsp:nvSpPr>
      <dsp:spPr>
        <a:xfrm>
          <a:off x="0" y="1554205"/>
          <a:ext cx="6278508" cy="775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i-FI" sz="1800" kern="1200" dirty="0"/>
            <a:t>Vanhempi tutkija, </a:t>
          </a:r>
          <a:r>
            <a:rPr lang="fi-FI" sz="1800" kern="1200" dirty="0">
              <a:hlinkClick xmlns:r="http://schemas.openxmlformats.org/officeDocument/2006/relationships" r:id="rId2"/>
            </a:rPr>
            <a:t>Kohti postfossiilista työelämää</a:t>
          </a:r>
          <a:r>
            <a:rPr lang="fi-FI" sz="1800" kern="1200" dirty="0"/>
            <a:t> -hanke, Turun yliopisto (2023–2024) </a:t>
          </a:r>
          <a:endParaRPr lang="en-US" sz="1800" kern="1200" dirty="0"/>
        </a:p>
      </dsp:txBody>
      <dsp:txXfrm>
        <a:off x="0" y="1554205"/>
        <a:ext cx="6278508" cy="775215"/>
      </dsp:txXfrm>
    </dsp:sp>
    <dsp:sp modelId="{C5A2BC0E-F557-554E-8FAF-11CE54F37644}">
      <dsp:nvSpPr>
        <dsp:cNvPr id="0" name=""/>
        <dsp:cNvSpPr/>
      </dsp:nvSpPr>
      <dsp:spPr>
        <a:xfrm>
          <a:off x="0" y="2329421"/>
          <a:ext cx="62785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572155-68D0-8648-8BE9-E63475E1D06B}">
      <dsp:nvSpPr>
        <dsp:cNvPr id="0" name=""/>
        <dsp:cNvSpPr/>
      </dsp:nvSpPr>
      <dsp:spPr>
        <a:xfrm>
          <a:off x="0" y="2329421"/>
          <a:ext cx="6278508" cy="775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Postdoc-</a:t>
          </a:r>
          <a:r>
            <a:rPr lang="en-GB" sz="1800" kern="1200" dirty="0" err="1"/>
            <a:t>tutkija</a:t>
          </a:r>
          <a:r>
            <a:rPr lang="en-GB" sz="1800" kern="1200" dirty="0"/>
            <a:t>, </a:t>
          </a:r>
          <a:r>
            <a:rPr lang="en-GB" sz="1800" u="none" kern="1200" dirty="0" err="1">
              <a:hlinkClick xmlns:r="http://schemas.openxmlformats.org/officeDocument/2006/relationships" r:id="rId3"/>
            </a:rPr>
            <a:t>Työ</a:t>
          </a:r>
          <a:r>
            <a:rPr lang="en-GB" sz="1800" u="none" kern="1200" dirty="0">
              <a:hlinkClick xmlns:r="http://schemas.openxmlformats.org/officeDocument/2006/relationships" r:id="rId3"/>
            </a:rPr>
            <a:t> </a:t>
          </a:r>
          <a:r>
            <a:rPr lang="en-GB" sz="1800" u="none" kern="1200" dirty="0" err="1">
              <a:hlinkClick xmlns:r="http://schemas.openxmlformats.org/officeDocument/2006/relationships" r:id="rId3"/>
            </a:rPr>
            <a:t>ja</a:t>
          </a:r>
          <a:r>
            <a:rPr lang="en-GB" sz="1800" u="none" kern="1200" dirty="0">
              <a:hlinkClick xmlns:r="http://schemas.openxmlformats.org/officeDocument/2006/relationships" r:id="rId3"/>
            </a:rPr>
            <a:t> </a:t>
          </a:r>
          <a:r>
            <a:rPr lang="en-GB" sz="1800" u="none" kern="1200" dirty="0" err="1">
              <a:hlinkClick xmlns:r="http://schemas.openxmlformats.org/officeDocument/2006/relationships" r:id="rId3"/>
            </a:rPr>
            <a:t>toimeentulo</a:t>
          </a:r>
          <a:r>
            <a:rPr lang="en-GB" sz="1800" u="none" kern="1200" dirty="0">
              <a:hlinkClick xmlns:r="http://schemas.openxmlformats.org/officeDocument/2006/relationships" r:id="rId3"/>
            </a:rPr>
            <a:t> </a:t>
          </a:r>
          <a:r>
            <a:rPr lang="en-GB" sz="1800" u="none" kern="1200" dirty="0" err="1">
              <a:hlinkClick xmlns:r="http://schemas.openxmlformats.org/officeDocument/2006/relationships" r:id="rId3"/>
            </a:rPr>
            <a:t>kasvutalouden</a:t>
          </a:r>
          <a:r>
            <a:rPr lang="en-GB" sz="1800" u="none" kern="1200" dirty="0">
              <a:hlinkClick xmlns:r="http://schemas.openxmlformats.org/officeDocument/2006/relationships" r:id="rId3"/>
            </a:rPr>
            <a:t> </a:t>
          </a:r>
          <a:r>
            <a:rPr lang="en-GB" sz="1800" u="none" kern="1200" dirty="0" err="1">
              <a:hlinkClick xmlns:r="http://schemas.openxmlformats.org/officeDocument/2006/relationships" r:id="rId3"/>
            </a:rPr>
            <a:t>jälkeen</a:t>
          </a:r>
          <a:r>
            <a:rPr lang="en-GB" sz="1800" kern="1200" dirty="0"/>
            <a:t> -</a:t>
          </a:r>
          <a:r>
            <a:rPr lang="en-GB" sz="1800" kern="1200" dirty="0" err="1"/>
            <a:t>hanke</a:t>
          </a:r>
          <a:r>
            <a:rPr lang="en-GB" sz="1800" kern="1200" dirty="0"/>
            <a:t>, Aalto </a:t>
          </a:r>
          <a:r>
            <a:rPr lang="en-GB" sz="1800" kern="1200" dirty="0" err="1"/>
            <a:t>yliopisto</a:t>
          </a:r>
          <a:r>
            <a:rPr lang="en-GB" sz="1800" kern="1200" dirty="0"/>
            <a:t> (2017–2022)</a:t>
          </a:r>
        </a:p>
      </dsp:txBody>
      <dsp:txXfrm>
        <a:off x="0" y="2329421"/>
        <a:ext cx="6278508" cy="775215"/>
      </dsp:txXfrm>
    </dsp:sp>
    <dsp:sp modelId="{BB2390CA-4288-314E-9C65-B3D57959207F}">
      <dsp:nvSpPr>
        <dsp:cNvPr id="0" name=""/>
        <dsp:cNvSpPr/>
      </dsp:nvSpPr>
      <dsp:spPr>
        <a:xfrm>
          <a:off x="0" y="3104636"/>
          <a:ext cx="62785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511A89-A54E-0A43-B77A-376EE98FB086}">
      <dsp:nvSpPr>
        <dsp:cNvPr id="0" name=""/>
        <dsp:cNvSpPr/>
      </dsp:nvSpPr>
      <dsp:spPr>
        <a:xfrm>
          <a:off x="0" y="3104636"/>
          <a:ext cx="6278508" cy="775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i-FI" sz="1800" kern="1200" dirty="0">
              <a:hlinkClick xmlns:r="http://schemas.openxmlformats.org/officeDocument/2006/relationships" r:id="rId4"/>
            </a:rPr>
            <a:t>Untame tutkimuskollektiivi</a:t>
          </a:r>
          <a:r>
            <a:rPr lang="fi-FI" sz="1800" kern="1200" dirty="0"/>
            <a:t> &amp; Untame podcast | </a:t>
          </a:r>
          <a:r>
            <a:rPr lang="fi-FI" sz="1800" kern="1200" dirty="0">
              <a:hlinkClick xmlns:r="http://schemas.openxmlformats.org/officeDocument/2006/relationships" r:id="rId5"/>
            </a:rPr>
            <a:t>Degrowth journal</a:t>
          </a:r>
          <a:r>
            <a:rPr lang="fi-FI" sz="1800" kern="1200" dirty="0"/>
            <a:t> | </a:t>
          </a:r>
          <a:r>
            <a:rPr lang="fi-FI" sz="1800" kern="1200" dirty="0">
              <a:hlinkClick xmlns:r="http://schemas.openxmlformats.org/officeDocument/2006/relationships" r:id="rId6"/>
            </a:rPr>
            <a:t>Kohtuusliike</a:t>
          </a:r>
          <a:r>
            <a:rPr lang="fi-FI" sz="1800" kern="1200" dirty="0"/>
            <a:t> | </a:t>
          </a:r>
          <a:r>
            <a:rPr lang="fi-FI" sz="1800" kern="1200" dirty="0">
              <a:hlinkClick xmlns:r="http://schemas.openxmlformats.org/officeDocument/2006/relationships" r:id="rId7"/>
            </a:rPr>
            <a:t>Meidän metsämme</a:t>
          </a:r>
          <a:endParaRPr lang="en-US" sz="1800" kern="1200" dirty="0"/>
        </a:p>
      </dsp:txBody>
      <dsp:txXfrm>
        <a:off x="0" y="3104636"/>
        <a:ext cx="6278508" cy="775215"/>
      </dsp:txXfrm>
    </dsp:sp>
    <dsp:sp modelId="{A7C9D487-C838-CF43-95F5-9B7405E265AB}">
      <dsp:nvSpPr>
        <dsp:cNvPr id="0" name=""/>
        <dsp:cNvSpPr/>
      </dsp:nvSpPr>
      <dsp:spPr>
        <a:xfrm>
          <a:off x="0" y="3879851"/>
          <a:ext cx="62785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200791-F8D9-D34D-8D4C-ECEE5F3D6142}">
      <dsp:nvSpPr>
        <dsp:cNvPr id="0" name=""/>
        <dsp:cNvSpPr/>
      </dsp:nvSpPr>
      <dsp:spPr>
        <a:xfrm>
          <a:off x="0" y="3879851"/>
          <a:ext cx="6272377" cy="1196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i-FI" sz="1800" kern="1200" dirty="0" err="1"/>
            <a:t>Bsky</a:t>
          </a:r>
          <a:r>
            <a:rPr lang="fi-FI" sz="1800" kern="1200" dirty="0"/>
            <a:t>: @</a:t>
          </a:r>
          <a:r>
            <a:rPr lang="fi-FI" sz="1800" kern="1200" dirty="0" err="1"/>
            <a:t>eevahou</a:t>
          </a:r>
          <a:r>
            <a:rPr lang="fi-FI" sz="1800" kern="1200" dirty="0"/>
            <a:t> | Instagram, </a:t>
          </a:r>
          <a:r>
            <a:rPr lang="fi-FI" sz="1800" kern="1200" dirty="0" err="1"/>
            <a:t>Linkedin</a:t>
          </a:r>
          <a:r>
            <a:rPr lang="fi-FI" sz="1800" kern="1200" dirty="0"/>
            <a:t>: @</a:t>
          </a:r>
          <a:r>
            <a:rPr lang="fi-FI" sz="1800" kern="1200" dirty="0" err="1"/>
            <a:t>eevahoutbeckers</a:t>
          </a:r>
          <a:endParaRPr lang="fi-FI" sz="1800" kern="1200" dirty="0"/>
        </a:p>
        <a:p>
          <a:pPr marL="0" lvl="0" indent="0" algn="l" defTabSz="800100">
            <a:lnSpc>
              <a:spcPct val="90000"/>
            </a:lnSpc>
            <a:spcBef>
              <a:spcPct val="0"/>
            </a:spcBef>
            <a:spcAft>
              <a:spcPct val="35000"/>
            </a:spcAft>
            <a:buNone/>
          </a:pPr>
          <a:r>
            <a:rPr lang="fi-FI" sz="1800" kern="1200" dirty="0"/>
            <a:t>@</a:t>
          </a:r>
          <a:r>
            <a:rPr lang="fi-FI" sz="1800" kern="1200" dirty="0" err="1"/>
            <a:t>untamelab</a:t>
          </a:r>
          <a:r>
            <a:rPr lang="fi-FI" sz="1800" kern="1200" dirty="0"/>
            <a:t> | @</a:t>
          </a:r>
          <a:r>
            <a:rPr lang="fi-FI" sz="1800" kern="1200" dirty="0" err="1"/>
            <a:t>mmetsamme</a:t>
          </a:r>
          <a:r>
            <a:rPr lang="fi-FI" sz="1800" kern="1200" dirty="0"/>
            <a:t> | @kohtuusliike | @</a:t>
          </a:r>
          <a:r>
            <a:rPr lang="fi-FI" sz="1800" kern="1200" dirty="0" err="1"/>
            <a:t>degrowthjournal</a:t>
          </a:r>
          <a:endParaRPr lang="fi-FI" sz="1800" kern="1200" dirty="0"/>
        </a:p>
      </dsp:txBody>
      <dsp:txXfrm>
        <a:off x="0" y="3879851"/>
        <a:ext cx="6272377" cy="119682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D44015-4002-554F-B877-3BE232B99035}" type="datetimeFigureOut">
              <a:rPr lang="en-FI" smtClean="0"/>
              <a:t>9.10.2025</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475FD6-3D06-FC44-82D4-C724C8A01828}" type="slidenum">
              <a:rPr lang="en-FI" smtClean="0"/>
              <a:t>‹#›</a:t>
            </a:fld>
            <a:endParaRPr lang="en-FI"/>
          </a:p>
        </p:txBody>
      </p:sp>
    </p:spTree>
    <p:extLst>
      <p:ext uri="{BB962C8B-B14F-4D97-AF65-F5344CB8AC3E}">
        <p14:creationId xmlns:p14="http://schemas.microsoft.com/office/powerpoint/2010/main" val="151913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95475FD6-3D06-FC44-82D4-C724C8A01828}" type="slidenum">
              <a:rPr lang="en-FI" smtClean="0"/>
              <a:t>2</a:t>
            </a:fld>
            <a:endParaRPr lang="en-FI"/>
          </a:p>
        </p:txBody>
      </p:sp>
    </p:spTree>
    <p:extLst>
      <p:ext uri="{BB962C8B-B14F-4D97-AF65-F5344CB8AC3E}">
        <p14:creationId xmlns:p14="http://schemas.microsoft.com/office/powerpoint/2010/main" val="3200540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0660EE68-4C29-5348-91B8-5D9F6BBCEE60}" type="slidenum">
              <a:rPr lang="fi-FI" smtClean="0"/>
              <a:t>14</a:t>
            </a:fld>
            <a:endParaRPr lang="fi-FI"/>
          </a:p>
        </p:txBody>
      </p:sp>
    </p:spTree>
    <p:extLst>
      <p:ext uri="{BB962C8B-B14F-4D97-AF65-F5344CB8AC3E}">
        <p14:creationId xmlns:p14="http://schemas.microsoft.com/office/powerpoint/2010/main" val="2231481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Esimerkki suuren käänteen mukaisesta taloudesta ja työstä</a:t>
            </a:r>
          </a:p>
        </p:txBody>
      </p:sp>
      <p:sp>
        <p:nvSpPr>
          <p:cNvPr id="4" name="Slide Number Placeholder 3"/>
          <p:cNvSpPr>
            <a:spLocks noGrp="1"/>
          </p:cNvSpPr>
          <p:nvPr>
            <p:ph type="sldNum" sz="quarter" idx="5"/>
          </p:nvPr>
        </p:nvSpPr>
        <p:spPr/>
        <p:txBody>
          <a:bodyPr/>
          <a:lstStyle/>
          <a:p>
            <a:fld id="{0660EE68-4C29-5348-91B8-5D9F6BBCEE60}" type="slidenum">
              <a:rPr lang="fi-FI" smtClean="0"/>
              <a:t>15</a:t>
            </a:fld>
            <a:endParaRPr lang="fi-FI"/>
          </a:p>
        </p:txBody>
      </p:sp>
    </p:spTree>
    <p:extLst>
      <p:ext uri="{BB962C8B-B14F-4D97-AF65-F5344CB8AC3E}">
        <p14:creationId xmlns:p14="http://schemas.microsoft.com/office/powerpoint/2010/main" val="1553100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I" dirty="0"/>
              <a:t>Aineistosta</a:t>
            </a:r>
          </a:p>
        </p:txBody>
      </p:sp>
      <p:sp>
        <p:nvSpPr>
          <p:cNvPr id="4" name="Slide Number Placeholder 3"/>
          <p:cNvSpPr>
            <a:spLocks noGrp="1"/>
          </p:cNvSpPr>
          <p:nvPr>
            <p:ph type="sldNum" sz="quarter" idx="5"/>
          </p:nvPr>
        </p:nvSpPr>
        <p:spPr/>
        <p:txBody>
          <a:bodyPr/>
          <a:lstStyle/>
          <a:p>
            <a:fld id="{F8A758C3-46A0-8F46-AEB0-B43048DC973B}" type="slidenum">
              <a:rPr lang="fi-FI" smtClean="0"/>
              <a:t>16</a:t>
            </a:fld>
            <a:endParaRPr lang="fi-FI"/>
          </a:p>
        </p:txBody>
      </p:sp>
    </p:spTree>
    <p:extLst>
      <p:ext uri="{BB962C8B-B14F-4D97-AF65-F5344CB8AC3E}">
        <p14:creationId xmlns:p14="http://schemas.microsoft.com/office/powerpoint/2010/main" val="3604877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I" dirty="0"/>
              <a:t>Viitekehys, </a:t>
            </a:r>
            <a:r>
              <a:rPr lang="en-FI"/>
              <a:t>josta kehittelen parhaillaan ja josta kirjoitan kirjaa ja kirjanlukua</a:t>
            </a:r>
            <a:endParaRPr lang="en-FI" dirty="0"/>
          </a:p>
        </p:txBody>
      </p:sp>
      <p:sp>
        <p:nvSpPr>
          <p:cNvPr id="4" name="Slide Number Placeholder 3"/>
          <p:cNvSpPr>
            <a:spLocks noGrp="1"/>
          </p:cNvSpPr>
          <p:nvPr>
            <p:ph type="sldNum" sz="quarter" idx="5"/>
          </p:nvPr>
        </p:nvSpPr>
        <p:spPr/>
        <p:txBody>
          <a:bodyPr/>
          <a:lstStyle/>
          <a:p>
            <a:fld id="{F8A758C3-46A0-8F46-AEB0-B43048DC973B}" type="slidenum">
              <a:rPr lang="fi-FI" smtClean="0"/>
              <a:t>17</a:t>
            </a:fld>
            <a:endParaRPr lang="fi-FI"/>
          </a:p>
        </p:txBody>
      </p:sp>
    </p:spTree>
    <p:extLst>
      <p:ext uri="{BB962C8B-B14F-4D97-AF65-F5344CB8AC3E}">
        <p14:creationId xmlns:p14="http://schemas.microsoft.com/office/powerpoint/2010/main" val="2760872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1F3D982E-8487-4940-BB63-6C43B44189A0}" type="slidenum">
              <a:rPr lang="en-FI" smtClean="0"/>
              <a:t>18</a:t>
            </a:fld>
            <a:endParaRPr lang="en-FI"/>
          </a:p>
        </p:txBody>
      </p:sp>
    </p:spTree>
    <p:extLst>
      <p:ext uri="{BB962C8B-B14F-4D97-AF65-F5344CB8AC3E}">
        <p14:creationId xmlns:p14="http://schemas.microsoft.com/office/powerpoint/2010/main" val="3460596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0D4F5CA8-1DF1-3140-BDED-8825D31CC32B}" type="slidenum">
              <a:rPr lang="fi-FI" smtClean="0"/>
              <a:t>5</a:t>
            </a:fld>
            <a:endParaRPr lang="fi-FI"/>
          </a:p>
        </p:txBody>
      </p:sp>
    </p:spTree>
    <p:extLst>
      <p:ext uri="{BB962C8B-B14F-4D97-AF65-F5344CB8AC3E}">
        <p14:creationId xmlns:p14="http://schemas.microsoft.com/office/powerpoint/2010/main" val="2049710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I" dirty="0"/>
              <a:t>Work during ecological crisis. </a:t>
            </a:r>
            <a:r>
              <a:rPr lang="en-GB" sz="1200" kern="1200" dirty="0">
                <a:solidFill>
                  <a:schemeClr val="tx1"/>
                </a:solidFill>
                <a:effectLst/>
                <a:latin typeface="+mn-lt"/>
                <a:ea typeface="+mn-ea"/>
                <a:cs typeface="+mn-cs"/>
              </a:rPr>
              <a:t>A paradigm change is coming:</a:t>
            </a:r>
          </a:p>
          <a:p>
            <a:r>
              <a:rPr lang="en-GB" sz="1200" kern="1200" dirty="0">
                <a:solidFill>
                  <a:schemeClr val="tx1"/>
                </a:solidFill>
                <a:effectLst/>
                <a:latin typeface="+mn-lt"/>
                <a:ea typeface="+mn-ea"/>
                <a:cs typeface="+mn-cs"/>
              </a:rPr>
              <a:t>1. Whatever opinions one has about degrowth or postgrowth as a concept, experts argue that Europe - one of the affluent economies - has entered an era of slow or no growth (Jackson, 2018).</a:t>
            </a:r>
          </a:p>
          <a:p>
            <a:r>
              <a:rPr lang="en-FI" dirty="0"/>
              <a:t>2. </a:t>
            </a:r>
            <a:r>
              <a:rPr lang="en-GB" sz="1200" kern="1200" dirty="0">
                <a:solidFill>
                  <a:schemeClr val="tx1"/>
                </a:solidFill>
                <a:effectLst/>
                <a:latin typeface="+mn-lt"/>
                <a:ea typeface="+mn-ea"/>
                <a:cs typeface="+mn-cs"/>
              </a:rPr>
              <a:t>Many urge the placing of wellbeing and care at the centre of policy-making, instead of economic growth (</a:t>
            </a:r>
            <a:r>
              <a:rPr lang="en-GB" sz="1200" kern="1200" dirty="0" err="1">
                <a:solidFill>
                  <a:schemeClr val="tx1"/>
                </a:solidFill>
                <a:effectLst/>
                <a:latin typeface="+mn-lt"/>
                <a:ea typeface="+mn-ea"/>
                <a:cs typeface="+mn-cs"/>
              </a:rPr>
              <a:t>Büchs</a:t>
            </a:r>
            <a:r>
              <a:rPr lang="en-GB" sz="1200" kern="1200" dirty="0">
                <a:solidFill>
                  <a:schemeClr val="tx1"/>
                </a:solidFill>
                <a:effectLst/>
                <a:latin typeface="+mn-lt"/>
                <a:ea typeface="+mn-ea"/>
                <a:cs typeface="+mn-cs"/>
              </a:rPr>
              <a:t> and Koch, 2017; </a:t>
            </a:r>
            <a:r>
              <a:rPr lang="en-GB" sz="1200" kern="1200" dirty="0" err="1">
                <a:solidFill>
                  <a:schemeClr val="tx1"/>
                </a:solidFill>
                <a:effectLst/>
                <a:latin typeface="+mn-lt"/>
                <a:ea typeface="+mn-ea"/>
                <a:cs typeface="+mn-cs"/>
              </a:rPr>
              <a:t>Dengler</a:t>
            </a:r>
            <a:r>
              <a:rPr lang="en-GB" sz="1200" kern="1200" dirty="0">
                <a:solidFill>
                  <a:schemeClr val="tx1"/>
                </a:solidFill>
                <a:effectLst/>
                <a:latin typeface="+mn-lt"/>
                <a:ea typeface="+mn-ea"/>
                <a:cs typeface="+mn-cs"/>
              </a:rPr>
              <a:t> and Strunk, 2018).</a:t>
            </a:r>
          </a:p>
          <a:p>
            <a:r>
              <a:rPr lang="en-FI" dirty="0"/>
              <a:t>**</a:t>
            </a:r>
          </a:p>
          <a:p>
            <a:r>
              <a:rPr lang="en-GB" sz="1200" kern="1200" dirty="0" err="1">
                <a:solidFill>
                  <a:schemeClr val="tx1"/>
                </a:solidFill>
                <a:effectLst/>
                <a:latin typeface="+mn-lt"/>
                <a:ea typeface="+mn-ea"/>
                <a:cs typeface="+mn-cs"/>
              </a:rPr>
              <a:t>Büch</a:t>
            </a:r>
            <a:r>
              <a:rPr lang="en-GB" sz="1200" kern="1200" dirty="0">
                <a:solidFill>
                  <a:schemeClr val="tx1"/>
                </a:solidFill>
                <a:effectLst/>
                <a:latin typeface="+mn-lt"/>
                <a:ea typeface="+mn-ea"/>
                <a:cs typeface="+mn-cs"/>
              </a:rPr>
              <a:t> and Koch rightly ask what groups would benefit from a transformation to postgrowth societies; they conclude that in wealthy countries ‘people who experience precarious labour market conditions’, for example zero contract and gig economy workers, and people ‘who have little prospect of fitting into mainstream patterns of lifecycle achievement - including career progression, home and car ownership, etc. - could be perceptive to alternative visions of life aspirations and socio-economic models beyond growth’ (</a:t>
            </a:r>
            <a:r>
              <a:rPr lang="en-GB" sz="1200" kern="1200" dirty="0" err="1">
                <a:solidFill>
                  <a:schemeClr val="tx1"/>
                </a:solidFill>
                <a:effectLst/>
                <a:latin typeface="+mn-lt"/>
                <a:ea typeface="+mn-ea"/>
                <a:cs typeface="+mn-cs"/>
              </a:rPr>
              <a:t>Büchs</a:t>
            </a:r>
            <a:r>
              <a:rPr lang="en-GB" sz="1200" kern="1200" dirty="0">
                <a:solidFill>
                  <a:schemeClr val="tx1"/>
                </a:solidFill>
                <a:effectLst/>
                <a:latin typeface="+mn-lt"/>
                <a:ea typeface="+mn-ea"/>
                <a:cs typeface="+mn-cs"/>
              </a:rPr>
              <a:t> and Koch, 2017, pp. 131–132). However, these groups have little decision-making power compared to the ones who benefit from the contemporary system.</a:t>
            </a:r>
            <a:endParaRPr lang="en-FI" dirty="0"/>
          </a:p>
          <a:p>
            <a:endParaRPr lang="fi-FI" dirty="0"/>
          </a:p>
        </p:txBody>
      </p:sp>
      <p:sp>
        <p:nvSpPr>
          <p:cNvPr id="4" name="Slide Number Placeholder 3"/>
          <p:cNvSpPr>
            <a:spLocks noGrp="1"/>
          </p:cNvSpPr>
          <p:nvPr>
            <p:ph type="sldNum" sz="quarter" idx="5"/>
          </p:nvPr>
        </p:nvSpPr>
        <p:spPr/>
        <p:txBody>
          <a:bodyPr/>
          <a:lstStyle/>
          <a:p>
            <a:fld id="{1F3D982E-8487-4940-BB63-6C43B44189A0}" type="slidenum">
              <a:rPr lang="en-FI" smtClean="0"/>
              <a:t>6</a:t>
            </a:fld>
            <a:endParaRPr lang="en-FI"/>
          </a:p>
        </p:txBody>
      </p:sp>
    </p:spTree>
    <p:extLst>
      <p:ext uri="{BB962C8B-B14F-4D97-AF65-F5344CB8AC3E}">
        <p14:creationId xmlns:p14="http://schemas.microsoft.com/office/powerpoint/2010/main" val="1096369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3BF66E57-81CB-6B4E-AC80-66FE848EE7FB}" type="slidenum">
              <a:rPr lang="en-FI" smtClean="0"/>
              <a:t>7</a:t>
            </a:fld>
            <a:endParaRPr lang="en-FI"/>
          </a:p>
        </p:txBody>
      </p:sp>
    </p:spTree>
    <p:extLst>
      <p:ext uri="{BB962C8B-B14F-4D97-AF65-F5344CB8AC3E}">
        <p14:creationId xmlns:p14="http://schemas.microsoft.com/office/powerpoint/2010/main" val="3090030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Muutostyön hahmottelua ajatellen, seuraavaksi aikamme 3 suurta tarinaa</a:t>
            </a:r>
          </a:p>
        </p:txBody>
      </p:sp>
      <p:sp>
        <p:nvSpPr>
          <p:cNvPr id="4" name="Slide Number Placeholder 3"/>
          <p:cNvSpPr>
            <a:spLocks noGrp="1"/>
          </p:cNvSpPr>
          <p:nvPr>
            <p:ph type="sldNum" sz="quarter" idx="5"/>
          </p:nvPr>
        </p:nvSpPr>
        <p:spPr/>
        <p:txBody>
          <a:bodyPr/>
          <a:lstStyle/>
          <a:p>
            <a:fld id="{0660EE68-4C29-5348-91B8-5D9F6BBCEE60}" type="slidenum">
              <a:rPr lang="fi-FI" smtClean="0"/>
              <a:t>9</a:t>
            </a:fld>
            <a:endParaRPr lang="fi-FI"/>
          </a:p>
        </p:txBody>
      </p:sp>
    </p:spTree>
    <p:extLst>
      <p:ext uri="{BB962C8B-B14F-4D97-AF65-F5344CB8AC3E}">
        <p14:creationId xmlns:p14="http://schemas.microsoft.com/office/powerpoint/2010/main" val="106580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1F3D982E-8487-4940-BB63-6C43B44189A0}" type="slidenum">
              <a:rPr lang="en-FI" smtClean="0"/>
              <a:t>10</a:t>
            </a:fld>
            <a:endParaRPr lang="en-FI"/>
          </a:p>
        </p:txBody>
      </p:sp>
    </p:spTree>
    <p:extLst>
      <p:ext uri="{BB962C8B-B14F-4D97-AF65-F5344CB8AC3E}">
        <p14:creationId xmlns:p14="http://schemas.microsoft.com/office/powerpoint/2010/main" val="3545148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1F3D982E-8487-4940-BB63-6C43B44189A0}" type="slidenum">
              <a:rPr lang="en-FI" smtClean="0"/>
              <a:t>11</a:t>
            </a:fld>
            <a:endParaRPr lang="en-FI"/>
          </a:p>
        </p:txBody>
      </p:sp>
    </p:spTree>
    <p:extLst>
      <p:ext uri="{BB962C8B-B14F-4D97-AF65-F5344CB8AC3E}">
        <p14:creationId xmlns:p14="http://schemas.microsoft.com/office/powerpoint/2010/main" val="721396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0660EE68-4C29-5348-91B8-5D9F6BBCEE60}" type="slidenum">
              <a:rPr lang="fi-FI" smtClean="0"/>
              <a:t>12</a:t>
            </a:fld>
            <a:endParaRPr lang="fi-FI"/>
          </a:p>
        </p:txBody>
      </p:sp>
    </p:spTree>
    <p:extLst>
      <p:ext uri="{BB962C8B-B14F-4D97-AF65-F5344CB8AC3E}">
        <p14:creationId xmlns:p14="http://schemas.microsoft.com/office/powerpoint/2010/main" val="3384357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0660EE68-4C29-5348-91B8-5D9F6BBCEE60}" type="slidenum">
              <a:rPr lang="fi-FI" smtClean="0"/>
              <a:t>13</a:t>
            </a:fld>
            <a:endParaRPr lang="fi-FI"/>
          </a:p>
        </p:txBody>
      </p:sp>
    </p:spTree>
    <p:extLst>
      <p:ext uri="{BB962C8B-B14F-4D97-AF65-F5344CB8AC3E}">
        <p14:creationId xmlns:p14="http://schemas.microsoft.com/office/powerpoint/2010/main" val="4252255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2F66-727D-4150-ADA5-49CF3A0F6873}"/>
              </a:ext>
            </a:extLst>
          </p:cNvPr>
          <p:cNvSpPr>
            <a:spLocks noGrp="1"/>
          </p:cNvSpPr>
          <p:nvPr>
            <p:ph type="ctrTitle"/>
          </p:nvPr>
        </p:nvSpPr>
        <p:spPr>
          <a:xfrm>
            <a:off x="530352" y="1122363"/>
            <a:ext cx="10072922" cy="1978346"/>
          </a:xfrm>
        </p:spPr>
        <p:txBody>
          <a:bodyPr anchor="b">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D9A1FE-C39F-4D7C-B93D-F8C203A1D69C}"/>
              </a:ext>
            </a:extLst>
          </p:cNvPr>
          <p:cNvSpPr>
            <a:spLocks noGrp="1"/>
          </p:cNvSpPr>
          <p:nvPr>
            <p:ph type="subTitle" idx="1"/>
          </p:nvPr>
        </p:nvSpPr>
        <p:spPr>
          <a:xfrm>
            <a:off x="530352" y="3509963"/>
            <a:ext cx="10072922" cy="1747837"/>
          </a:xfrm>
        </p:spPr>
        <p:txBody>
          <a:bodyPr>
            <a:normAutofit/>
          </a:bodyPr>
          <a:lstStyle>
            <a:lvl1pPr marL="0" indent="0" algn="l">
              <a:buNone/>
              <a:defRPr sz="200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C008AAC-7D41-4304-8D59-EF34B232682C}"/>
              </a:ext>
            </a:extLst>
          </p:cNvPr>
          <p:cNvSpPr>
            <a:spLocks noGrp="1"/>
          </p:cNvSpPr>
          <p:nvPr>
            <p:ph type="dt" sz="half" idx="10"/>
          </p:nvPr>
        </p:nvSpPr>
        <p:spPr>
          <a:xfrm>
            <a:off x="530352" y="136525"/>
            <a:ext cx="2743200" cy="365125"/>
          </a:xfrm>
        </p:spPr>
        <p:txBody>
          <a:bodyPr/>
          <a:lstStyle>
            <a:lvl1pPr algn="l">
              <a:defRPr/>
            </a:lvl1pPr>
          </a:lstStyle>
          <a:p>
            <a:fld id="{524C6359-9BB8-4148-8114-537E698DA205}" type="datetime1">
              <a:rPr lang="en-US" smtClean="0"/>
              <a:t>10/9/25</a:t>
            </a:fld>
            <a:endParaRPr lang="en-US" dirty="0"/>
          </a:p>
        </p:txBody>
      </p:sp>
      <p:sp>
        <p:nvSpPr>
          <p:cNvPr id="5" name="Footer Placeholder 4">
            <a:extLst>
              <a:ext uri="{FF2B5EF4-FFF2-40B4-BE49-F238E27FC236}">
                <a16:creationId xmlns:a16="http://schemas.microsoft.com/office/drawing/2014/main" id="{4724D078-DE22-4F23-8B48-21FB1415C3E3}"/>
              </a:ext>
            </a:extLst>
          </p:cNvPr>
          <p:cNvSpPr>
            <a:spLocks noGrp="1"/>
          </p:cNvSpPr>
          <p:nvPr>
            <p:ph type="ftr" sz="quarter" idx="11"/>
          </p:nvPr>
        </p:nvSpPr>
        <p:spPr>
          <a:xfrm>
            <a:off x="530352" y="6356350"/>
            <a:ext cx="4114800" cy="365125"/>
          </a:xfrm>
        </p:spPr>
        <p:txBody>
          <a:bodyPr/>
          <a:lstStyle>
            <a:lvl1pPr algn="l">
              <a:defRPr/>
            </a:lvl1pPr>
          </a:lstStyle>
          <a:p>
            <a:endParaRPr lang="en-US"/>
          </a:p>
        </p:txBody>
      </p:sp>
      <p:sp>
        <p:nvSpPr>
          <p:cNvPr id="6" name="Slide Number Placeholder 5">
            <a:extLst>
              <a:ext uri="{FF2B5EF4-FFF2-40B4-BE49-F238E27FC236}">
                <a16:creationId xmlns:a16="http://schemas.microsoft.com/office/drawing/2014/main" id="{BB64C1F5-608B-4335-9F2A-17F63D5FAF0D}"/>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5E279D86-4533-45F1-B0AA-D237399A5ED5}"/>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764FD722-CB31-4326-ADD8-CBA52FD1FF59}"/>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24E4BCEC-8B0A-444E-8509-1B3BB0449E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9DB36622-1DC7-4B17-8984-588BA8999FF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51B97AF0-1974-42B9-B5FC-A332C52E827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5A298AD-BE5D-4BE1-8CDF-DBFB42D63FE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760283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F2C5-A3FC-44EF-BA15-CEC83C83D6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5040D3-67DB-455C-AD79-49E185DB63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B2B07A-258E-42DD-9A68-2C76F7D54040}"/>
              </a:ext>
            </a:extLst>
          </p:cNvPr>
          <p:cNvSpPr>
            <a:spLocks noGrp="1"/>
          </p:cNvSpPr>
          <p:nvPr>
            <p:ph type="dt" sz="half" idx="10"/>
          </p:nvPr>
        </p:nvSpPr>
        <p:spPr/>
        <p:txBody>
          <a:bodyPr/>
          <a:lstStyle/>
          <a:p>
            <a:fld id="{A4649BD0-10DB-43E7-8F22-40B3D51B8FC3}" type="datetime1">
              <a:rPr lang="en-US" smtClean="0"/>
              <a:t>10/9/25</a:t>
            </a:fld>
            <a:endParaRPr lang="en-US"/>
          </a:p>
        </p:txBody>
      </p:sp>
      <p:sp>
        <p:nvSpPr>
          <p:cNvPr id="5" name="Footer Placeholder 4">
            <a:extLst>
              <a:ext uri="{FF2B5EF4-FFF2-40B4-BE49-F238E27FC236}">
                <a16:creationId xmlns:a16="http://schemas.microsoft.com/office/drawing/2014/main" id="{7C01E9BC-3BB8-40CD-9294-59A2E59E1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3979D-5589-4770-9D29-046F2B506C33}"/>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12EF7969-DB38-4989-A65C-9D190A245515}"/>
              </a:ext>
              <a:ext uri="{C183D7F6-B498-43B3-948B-1728B52AA6E4}">
                <adec:decorative xmlns:adec="http://schemas.microsoft.com/office/drawing/2017/decorative" val="1"/>
              </a:ext>
            </a:extLst>
          </p:cNvPr>
          <p:cNvGrpSpPr/>
          <p:nvPr/>
        </p:nvGrpSpPr>
        <p:grpSpPr>
          <a:xfrm>
            <a:off x="530225" y="2333456"/>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2145BE25-C437-45FE-A3D3-BBAAF108CC9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4A9D0FA0-682C-4076-B779-D865AEEFC66C}"/>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AB60163C-1A2D-4F00-BC61-8A3C11E2D2BE}"/>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3FF8D873-9CF9-4A0A-A7B8-875C0B8233D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2B645470-F624-4417-A8A4-FC242E43C9DB}"/>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ECC7EFEF-6B2A-4210-9275-0077ACF2827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4172716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693CD-CB65-4F37-A6DA-F300B93C14D9}"/>
              </a:ext>
            </a:extLst>
          </p:cNvPr>
          <p:cNvSpPr>
            <a:spLocks noGrp="1"/>
          </p:cNvSpPr>
          <p:nvPr>
            <p:ph type="title" orient="vert"/>
          </p:nvPr>
        </p:nvSpPr>
        <p:spPr>
          <a:xfrm>
            <a:off x="7974374" y="787067"/>
            <a:ext cx="2628900" cy="538989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48D117-7AE6-4831-9867-5145F64A0C24}"/>
              </a:ext>
            </a:extLst>
          </p:cNvPr>
          <p:cNvSpPr>
            <a:spLocks noGrp="1"/>
          </p:cNvSpPr>
          <p:nvPr>
            <p:ph type="body" orient="vert" idx="1"/>
          </p:nvPr>
        </p:nvSpPr>
        <p:spPr>
          <a:xfrm>
            <a:off x="525719" y="787067"/>
            <a:ext cx="7039402" cy="53898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4988CF8-397F-485E-8081-AFA4DADD440C}"/>
              </a:ext>
            </a:extLst>
          </p:cNvPr>
          <p:cNvSpPr>
            <a:spLocks noGrp="1"/>
          </p:cNvSpPr>
          <p:nvPr>
            <p:ph type="dt" sz="half" idx="10"/>
          </p:nvPr>
        </p:nvSpPr>
        <p:spPr/>
        <p:txBody>
          <a:bodyPr/>
          <a:lstStyle/>
          <a:p>
            <a:fld id="{0A16C79C-F566-427A-93F6-434A4E613134}" type="datetime1">
              <a:rPr lang="en-US" smtClean="0"/>
              <a:t>10/9/25</a:t>
            </a:fld>
            <a:endParaRPr lang="en-US"/>
          </a:p>
        </p:txBody>
      </p:sp>
      <p:sp>
        <p:nvSpPr>
          <p:cNvPr id="5" name="Footer Placeholder 4">
            <a:extLst>
              <a:ext uri="{FF2B5EF4-FFF2-40B4-BE49-F238E27FC236}">
                <a16:creationId xmlns:a16="http://schemas.microsoft.com/office/drawing/2014/main" id="{83CE4773-4660-4F21-83CF-1A449395B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59537-EB47-40FA-893E-785D6FE00A5C}"/>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588F505F-2957-41FC-9AAA-962853A6719E}"/>
              </a:ext>
              <a:ext uri="{C183D7F6-B498-43B3-948B-1728B52AA6E4}">
                <adec:decorative xmlns:adec="http://schemas.microsoft.com/office/drawing/2017/decorative" val="1"/>
              </a:ext>
            </a:extLst>
          </p:cNvPr>
          <p:cNvGrpSpPr/>
          <p:nvPr/>
        </p:nvGrpSpPr>
        <p:grpSpPr>
          <a:xfrm rot="5400000">
            <a:off x="7283627" y="1250328"/>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091A36EB-8545-4EFE-B619-165D36D644D1}"/>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8D075D29-6706-486B-A55A-13866882BA88}"/>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FAE751A-10F0-48F2-BBC3-D2FE499B34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52289CAF-683C-4BCC-8AA5-95A3BF799B0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BC8403A-C46F-4DA1-A015-00A80215F289}"/>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A797D957-3A2C-42DF-B73E-CBB47BE036B7}"/>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772978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F33E8-0A6C-88FF-0044-E4D631EDBB3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FI"/>
          </a:p>
        </p:txBody>
      </p:sp>
      <p:sp>
        <p:nvSpPr>
          <p:cNvPr id="3" name="Subtitle 2">
            <a:extLst>
              <a:ext uri="{FF2B5EF4-FFF2-40B4-BE49-F238E27FC236}">
                <a16:creationId xmlns:a16="http://schemas.microsoft.com/office/drawing/2014/main" id="{43B4F4F9-73D2-CEBE-491F-B8C125E7CB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a:p>
        </p:txBody>
      </p:sp>
      <p:sp>
        <p:nvSpPr>
          <p:cNvPr id="4" name="Date Placeholder 3">
            <a:extLst>
              <a:ext uri="{FF2B5EF4-FFF2-40B4-BE49-F238E27FC236}">
                <a16:creationId xmlns:a16="http://schemas.microsoft.com/office/drawing/2014/main" id="{A8BCAB42-E000-8C67-297D-77E5AAC81D1F}"/>
              </a:ext>
            </a:extLst>
          </p:cNvPr>
          <p:cNvSpPr>
            <a:spLocks noGrp="1"/>
          </p:cNvSpPr>
          <p:nvPr>
            <p:ph type="dt" sz="half" idx="10"/>
          </p:nvPr>
        </p:nvSpPr>
        <p:spPr/>
        <p:txBody>
          <a:bodyPr/>
          <a:lstStyle/>
          <a:p>
            <a:fld id="{269DB794-E82E-4F4A-B6DB-B65BB93742B5}" type="datetimeFigureOut">
              <a:rPr lang="en-FI" smtClean="0"/>
              <a:t>9.10.2025</a:t>
            </a:fld>
            <a:endParaRPr lang="en-FI"/>
          </a:p>
        </p:txBody>
      </p:sp>
      <p:sp>
        <p:nvSpPr>
          <p:cNvPr id="5" name="Footer Placeholder 4">
            <a:extLst>
              <a:ext uri="{FF2B5EF4-FFF2-40B4-BE49-F238E27FC236}">
                <a16:creationId xmlns:a16="http://schemas.microsoft.com/office/drawing/2014/main" id="{C8A31EE4-0BBE-AD2F-EB95-E1346BE746A3}"/>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FE199E37-1647-0A8D-EC40-BA87A692742A}"/>
              </a:ext>
            </a:extLst>
          </p:cNvPr>
          <p:cNvSpPr>
            <a:spLocks noGrp="1"/>
          </p:cNvSpPr>
          <p:nvPr>
            <p:ph type="sldNum" sz="quarter" idx="12"/>
          </p:nvPr>
        </p:nvSpPr>
        <p:spPr/>
        <p:txBody>
          <a:bodyPr/>
          <a:lstStyle/>
          <a:p>
            <a:fld id="{2F035211-9837-DB47-AA8A-E6635A60623D}" type="slidenum">
              <a:rPr lang="en-FI" smtClean="0"/>
              <a:t>‹#›</a:t>
            </a:fld>
            <a:endParaRPr lang="en-FI"/>
          </a:p>
        </p:txBody>
      </p:sp>
    </p:spTree>
    <p:extLst>
      <p:ext uri="{BB962C8B-B14F-4D97-AF65-F5344CB8AC3E}">
        <p14:creationId xmlns:p14="http://schemas.microsoft.com/office/powerpoint/2010/main" val="1275933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207DA-D9CB-998A-C9E3-5F645789FE1A}"/>
              </a:ext>
            </a:extLst>
          </p:cNvPr>
          <p:cNvSpPr>
            <a:spLocks noGrp="1"/>
          </p:cNvSpPr>
          <p:nvPr>
            <p:ph type="title"/>
          </p:nvPr>
        </p:nvSpPr>
        <p:spPr/>
        <p:txBody>
          <a:bodyPr/>
          <a:lstStyle/>
          <a:p>
            <a:r>
              <a:rPr lang="en-GB"/>
              <a:t>Click to edit Master title style</a:t>
            </a:r>
            <a:endParaRPr lang="en-FI"/>
          </a:p>
        </p:txBody>
      </p:sp>
      <p:sp>
        <p:nvSpPr>
          <p:cNvPr id="3" name="Content Placeholder 2">
            <a:extLst>
              <a:ext uri="{FF2B5EF4-FFF2-40B4-BE49-F238E27FC236}">
                <a16:creationId xmlns:a16="http://schemas.microsoft.com/office/drawing/2014/main" id="{E4AC75EC-5847-6FAE-A5AD-6F12681F754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Date Placeholder 3">
            <a:extLst>
              <a:ext uri="{FF2B5EF4-FFF2-40B4-BE49-F238E27FC236}">
                <a16:creationId xmlns:a16="http://schemas.microsoft.com/office/drawing/2014/main" id="{53E82F1D-B3C8-66E8-7E34-D11A4E57E443}"/>
              </a:ext>
            </a:extLst>
          </p:cNvPr>
          <p:cNvSpPr>
            <a:spLocks noGrp="1"/>
          </p:cNvSpPr>
          <p:nvPr>
            <p:ph type="dt" sz="half" idx="10"/>
          </p:nvPr>
        </p:nvSpPr>
        <p:spPr/>
        <p:txBody>
          <a:bodyPr/>
          <a:lstStyle/>
          <a:p>
            <a:fld id="{269DB794-E82E-4F4A-B6DB-B65BB93742B5}" type="datetimeFigureOut">
              <a:rPr lang="en-FI" smtClean="0"/>
              <a:t>9.10.2025</a:t>
            </a:fld>
            <a:endParaRPr lang="en-FI"/>
          </a:p>
        </p:txBody>
      </p:sp>
      <p:sp>
        <p:nvSpPr>
          <p:cNvPr id="5" name="Footer Placeholder 4">
            <a:extLst>
              <a:ext uri="{FF2B5EF4-FFF2-40B4-BE49-F238E27FC236}">
                <a16:creationId xmlns:a16="http://schemas.microsoft.com/office/drawing/2014/main" id="{5009579A-6DC0-655B-8005-EDA6FAF2C8A8}"/>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2C7A24D9-E3B0-C89E-510B-18C57BE024A3}"/>
              </a:ext>
            </a:extLst>
          </p:cNvPr>
          <p:cNvSpPr>
            <a:spLocks noGrp="1"/>
          </p:cNvSpPr>
          <p:nvPr>
            <p:ph type="sldNum" sz="quarter" idx="12"/>
          </p:nvPr>
        </p:nvSpPr>
        <p:spPr/>
        <p:txBody>
          <a:bodyPr/>
          <a:lstStyle/>
          <a:p>
            <a:fld id="{2F035211-9837-DB47-AA8A-E6635A60623D}" type="slidenum">
              <a:rPr lang="en-FI" smtClean="0"/>
              <a:t>‹#›</a:t>
            </a:fld>
            <a:endParaRPr lang="en-FI"/>
          </a:p>
        </p:txBody>
      </p:sp>
    </p:spTree>
    <p:extLst>
      <p:ext uri="{BB962C8B-B14F-4D97-AF65-F5344CB8AC3E}">
        <p14:creationId xmlns:p14="http://schemas.microsoft.com/office/powerpoint/2010/main" val="3507593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33C86-949B-8694-F311-6099D05A783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FI"/>
          </a:p>
        </p:txBody>
      </p:sp>
      <p:sp>
        <p:nvSpPr>
          <p:cNvPr id="3" name="Text Placeholder 2">
            <a:extLst>
              <a:ext uri="{FF2B5EF4-FFF2-40B4-BE49-F238E27FC236}">
                <a16:creationId xmlns:a16="http://schemas.microsoft.com/office/drawing/2014/main" id="{D7B930C8-A797-9FD3-22DF-DB22A82A850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6A46E2C-2B07-B0FB-37AB-D37DE15B81F2}"/>
              </a:ext>
            </a:extLst>
          </p:cNvPr>
          <p:cNvSpPr>
            <a:spLocks noGrp="1"/>
          </p:cNvSpPr>
          <p:nvPr>
            <p:ph type="dt" sz="half" idx="10"/>
          </p:nvPr>
        </p:nvSpPr>
        <p:spPr/>
        <p:txBody>
          <a:bodyPr/>
          <a:lstStyle/>
          <a:p>
            <a:fld id="{269DB794-E82E-4F4A-B6DB-B65BB93742B5}" type="datetimeFigureOut">
              <a:rPr lang="en-FI" smtClean="0"/>
              <a:t>9.10.2025</a:t>
            </a:fld>
            <a:endParaRPr lang="en-FI"/>
          </a:p>
        </p:txBody>
      </p:sp>
      <p:sp>
        <p:nvSpPr>
          <p:cNvPr id="5" name="Footer Placeholder 4">
            <a:extLst>
              <a:ext uri="{FF2B5EF4-FFF2-40B4-BE49-F238E27FC236}">
                <a16:creationId xmlns:a16="http://schemas.microsoft.com/office/drawing/2014/main" id="{8A80DA55-4FA9-2163-8CB5-845A0A73DD5C}"/>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0E806082-1526-BAD1-F2C5-6F37A6161372}"/>
              </a:ext>
            </a:extLst>
          </p:cNvPr>
          <p:cNvSpPr>
            <a:spLocks noGrp="1"/>
          </p:cNvSpPr>
          <p:nvPr>
            <p:ph type="sldNum" sz="quarter" idx="12"/>
          </p:nvPr>
        </p:nvSpPr>
        <p:spPr/>
        <p:txBody>
          <a:bodyPr/>
          <a:lstStyle/>
          <a:p>
            <a:fld id="{2F035211-9837-DB47-AA8A-E6635A60623D}" type="slidenum">
              <a:rPr lang="en-FI" smtClean="0"/>
              <a:t>‹#›</a:t>
            </a:fld>
            <a:endParaRPr lang="en-FI"/>
          </a:p>
        </p:txBody>
      </p:sp>
    </p:spTree>
    <p:extLst>
      <p:ext uri="{BB962C8B-B14F-4D97-AF65-F5344CB8AC3E}">
        <p14:creationId xmlns:p14="http://schemas.microsoft.com/office/powerpoint/2010/main" val="3626218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87AAB-C46C-BAF4-2132-2258616DADD3}"/>
              </a:ext>
            </a:extLst>
          </p:cNvPr>
          <p:cNvSpPr>
            <a:spLocks noGrp="1"/>
          </p:cNvSpPr>
          <p:nvPr>
            <p:ph type="title"/>
          </p:nvPr>
        </p:nvSpPr>
        <p:spPr/>
        <p:txBody>
          <a:bodyPr/>
          <a:lstStyle/>
          <a:p>
            <a:r>
              <a:rPr lang="en-GB"/>
              <a:t>Click to edit Master title style</a:t>
            </a:r>
            <a:endParaRPr lang="en-FI"/>
          </a:p>
        </p:txBody>
      </p:sp>
      <p:sp>
        <p:nvSpPr>
          <p:cNvPr id="3" name="Content Placeholder 2">
            <a:extLst>
              <a:ext uri="{FF2B5EF4-FFF2-40B4-BE49-F238E27FC236}">
                <a16:creationId xmlns:a16="http://schemas.microsoft.com/office/drawing/2014/main" id="{BB2DD5EC-1FAE-30D9-CCA6-09777D042C0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Content Placeholder 3">
            <a:extLst>
              <a:ext uri="{FF2B5EF4-FFF2-40B4-BE49-F238E27FC236}">
                <a16:creationId xmlns:a16="http://schemas.microsoft.com/office/drawing/2014/main" id="{22D40441-AC1E-4AF3-C5BC-815CFC53BA3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Date Placeholder 4">
            <a:extLst>
              <a:ext uri="{FF2B5EF4-FFF2-40B4-BE49-F238E27FC236}">
                <a16:creationId xmlns:a16="http://schemas.microsoft.com/office/drawing/2014/main" id="{7F9F1CB6-7887-98E4-6CE8-3307C4C5E1E6}"/>
              </a:ext>
            </a:extLst>
          </p:cNvPr>
          <p:cNvSpPr>
            <a:spLocks noGrp="1"/>
          </p:cNvSpPr>
          <p:nvPr>
            <p:ph type="dt" sz="half" idx="10"/>
          </p:nvPr>
        </p:nvSpPr>
        <p:spPr/>
        <p:txBody>
          <a:bodyPr/>
          <a:lstStyle/>
          <a:p>
            <a:fld id="{269DB794-E82E-4F4A-B6DB-B65BB93742B5}" type="datetimeFigureOut">
              <a:rPr lang="en-FI" smtClean="0"/>
              <a:t>9.10.2025</a:t>
            </a:fld>
            <a:endParaRPr lang="en-FI"/>
          </a:p>
        </p:txBody>
      </p:sp>
      <p:sp>
        <p:nvSpPr>
          <p:cNvPr id="6" name="Footer Placeholder 5">
            <a:extLst>
              <a:ext uri="{FF2B5EF4-FFF2-40B4-BE49-F238E27FC236}">
                <a16:creationId xmlns:a16="http://schemas.microsoft.com/office/drawing/2014/main" id="{AEFB8318-0E52-DF3E-B3DA-DFEDC293C13A}"/>
              </a:ext>
            </a:extLst>
          </p:cNvPr>
          <p:cNvSpPr>
            <a:spLocks noGrp="1"/>
          </p:cNvSpPr>
          <p:nvPr>
            <p:ph type="ftr" sz="quarter" idx="11"/>
          </p:nvPr>
        </p:nvSpPr>
        <p:spPr/>
        <p:txBody>
          <a:bodyPr/>
          <a:lstStyle/>
          <a:p>
            <a:endParaRPr lang="en-FI"/>
          </a:p>
        </p:txBody>
      </p:sp>
      <p:sp>
        <p:nvSpPr>
          <p:cNvPr id="7" name="Slide Number Placeholder 6">
            <a:extLst>
              <a:ext uri="{FF2B5EF4-FFF2-40B4-BE49-F238E27FC236}">
                <a16:creationId xmlns:a16="http://schemas.microsoft.com/office/drawing/2014/main" id="{F429FAE6-C504-256B-8B8F-4BFF56657871}"/>
              </a:ext>
            </a:extLst>
          </p:cNvPr>
          <p:cNvSpPr>
            <a:spLocks noGrp="1"/>
          </p:cNvSpPr>
          <p:nvPr>
            <p:ph type="sldNum" sz="quarter" idx="12"/>
          </p:nvPr>
        </p:nvSpPr>
        <p:spPr/>
        <p:txBody>
          <a:bodyPr/>
          <a:lstStyle/>
          <a:p>
            <a:fld id="{2F035211-9837-DB47-AA8A-E6635A60623D}" type="slidenum">
              <a:rPr lang="en-FI" smtClean="0"/>
              <a:t>‹#›</a:t>
            </a:fld>
            <a:endParaRPr lang="en-FI"/>
          </a:p>
        </p:txBody>
      </p:sp>
    </p:spTree>
    <p:extLst>
      <p:ext uri="{BB962C8B-B14F-4D97-AF65-F5344CB8AC3E}">
        <p14:creationId xmlns:p14="http://schemas.microsoft.com/office/powerpoint/2010/main" val="1350087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9AC77-405E-506C-00FC-B95F5AB9CB48}"/>
              </a:ext>
            </a:extLst>
          </p:cNvPr>
          <p:cNvSpPr>
            <a:spLocks noGrp="1"/>
          </p:cNvSpPr>
          <p:nvPr>
            <p:ph type="title"/>
          </p:nvPr>
        </p:nvSpPr>
        <p:spPr>
          <a:xfrm>
            <a:off x="839788" y="365125"/>
            <a:ext cx="10515600" cy="1325563"/>
          </a:xfrm>
        </p:spPr>
        <p:txBody>
          <a:bodyPr/>
          <a:lstStyle/>
          <a:p>
            <a:r>
              <a:rPr lang="en-GB"/>
              <a:t>Click to edit Master title style</a:t>
            </a:r>
            <a:endParaRPr lang="en-FI"/>
          </a:p>
        </p:txBody>
      </p:sp>
      <p:sp>
        <p:nvSpPr>
          <p:cNvPr id="3" name="Text Placeholder 2">
            <a:extLst>
              <a:ext uri="{FF2B5EF4-FFF2-40B4-BE49-F238E27FC236}">
                <a16:creationId xmlns:a16="http://schemas.microsoft.com/office/drawing/2014/main" id="{CD9B58DA-B6BE-4DE2-6592-8D22E1C497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B70489-2A70-8827-353B-5250011E4E6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Text Placeholder 4">
            <a:extLst>
              <a:ext uri="{FF2B5EF4-FFF2-40B4-BE49-F238E27FC236}">
                <a16:creationId xmlns:a16="http://schemas.microsoft.com/office/drawing/2014/main" id="{FBD16374-2204-7FEE-E13C-D49CA433E3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6233E4C-A83A-5AF0-B71D-DDC7906A518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7" name="Date Placeholder 6">
            <a:extLst>
              <a:ext uri="{FF2B5EF4-FFF2-40B4-BE49-F238E27FC236}">
                <a16:creationId xmlns:a16="http://schemas.microsoft.com/office/drawing/2014/main" id="{63354BD1-86C0-4DC7-D8FE-620ADF69E340}"/>
              </a:ext>
            </a:extLst>
          </p:cNvPr>
          <p:cNvSpPr>
            <a:spLocks noGrp="1"/>
          </p:cNvSpPr>
          <p:nvPr>
            <p:ph type="dt" sz="half" idx="10"/>
          </p:nvPr>
        </p:nvSpPr>
        <p:spPr/>
        <p:txBody>
          <a:bodyPr/>
          <a:lstStyle/>
          <a:p>
            <a:fld id="{269DB794-E82E-4F4A-B6DB-B65BB93742B5}" type="datetimeFigureOut">
              <a:rPr lang="en-FI" smtClean="0"/>
              <a:t>9.10.2025</a:t>
            </a:fld>
            <a:endParaRPr lang="en-FI"/>
          </a:p>
        </p:txBody>
      </p:sp>
      <p:sp>
        <p:nvSpPr>
          <p:cNvPr id="8" name="Footer Placeholder 7">
            <a:extLst>
              <a:ext uri="{FF2B5EF4-FFF2-40B4-BE49-F238E27FC236}">
                <a16:creationId xmlns:a16="http://schemas.microsoft.com/office/drawing/2014/main" id="{5668FD8D-D3A0-2E84-695B-66D455CF0618}"/>
              </a:ext>
            </a:extLst>
          </p:cNvPr>
          <p:cNvSpPr>
            <a:spLocks noGrp="1"/>
          </p:cNvSpPr>
          <p:nvPr>
            <p:ph type="ftr" sz="quarter" idx="11"/>
          </p:nvPr>
        </p:nvSpPr>
        <p:spPr/>
        <p:txBody>
          <a:bodyPr/>
          <a:lstStyle/>
          <a:p>
            <a:endParaRPr lang="en-FI"/>
          </a:p>
        </p:txBody>
      </p:sp>
      <p:sp>
        <p:nvSpPr>
          <p:cNvPr id="9" name="Slide Number Placeholder 8">
            <a:extLst>
              <a:ext uri="{FF2B5EF4-FFF2-40B4-BE49-F238E27FC236}">
                <a16:creationId xmlns:a16="http://schemas.microsoft.com/office/drawing/2014/main" id="{C7E81C5F-F188-1DCD-7FC0-CE1F9A3912F8}"/>
              </a:ext>
            </a:extLst>
          </p:cNvPr>
          <p:cNvSpPr>
            <a:spLocks noGrp="1"/>
          </p:cNvSpPr>
          <p:nvPr>
            <p:ph type="sldNum" sz="quarter" idx="12"/>
          </p:nvPr>
        </p:nvSpPr>
        <p:spPr/>
        <p:txBody>
          <a:bodyPr/>
          <a:lstStyle/>
          <a:p>
            <a:fld id="{2F035211-9837-DB47-AA8A-E6635A60623D}" type="slidenum">
              <a:rPr lang="en-FI" smtClean="0"/>
              <a:t>‹#›</a:t>
            </a:fld>
            <a:endParaRPr lang="en-FI"/>
          </a:p>
        </p:txBody>
      </p:sp>
    </p:spTree>
    <p:extLst>
      <p:ext uri="{BB962C8B-B14F-4D97-AF65-F5344CB8AC3E}">
        <p14:creationId xmlns:p14="http://schemas.microsoft.com/office/powerpoint/2010/main" val="1011443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CBB81-0994-D1EE-BD3C-F955D66DD7A9}"/>
              </a:ext>
            </a:extLst>
          </p:cNvPr>
          <p:cNvSpPr>
            <a:spLocks noGrp="1"/>
          </p:cNvSpPr>
          <p:nvPr>
            <p:ph type="title"/>
          </p:nvPr>
        </p:nvSpPr>
        <p:spPr/>
        <p:txBody>
          <a:bodyPr/>
          <a:lstStyle/>
          <a:p>
            <a:r>
              <a:rPr lang="en-GB"/>
              <a:t>Click to edit Master title style</a:t>
            </a:r>
            <a:endParaRPr lang="en-FI"/>
          </a:p>
        </p:txBody>
      </p:sp>
      <p:sp>
        <p:nvSpPr>
          <p:cNvPr id="3" name="Date Placeholder 2">
            <a:extLst>
              <a:ext uri="{FF2B5EF4-FFF2-40B4-BE49-F238E27FC236}">
                <a16:creationId xmlns:a16="http://schemas.microsoft.com/office/drawing/2014/main" id="{65C23A86-CF38-AA9A-666B-56A14243ECD9}"/>
              </a:ext>
            </a:extLst>
          </p:cNvPr>
          <p:cNvSpPr>
            <a:spLocks noGrp="1"/>
          </p:cNvSpPr>
          <p:nvPr>
            <p:ph type="dt" sz="half" idx="10"/>
          </p:nvPr>
        </p:nvSpPr>
        <p:spPr/>
        <p:txBody>
          <a:bodyPr/>
          <a:lstStyle/>
          <a:p>
            <a:fld id="{269DB794-E82E-4F4A-B6DB-B65BB93742B5}" type="datetimeFigureOut">
              <a:rPr lang="en-FI" smtClean="0"/>
              <a:t>9.10.2025</a:t>
            </a:fld>
            <a:endParaRPr lang="en-FI"/>
          </a:p>
        </p:txBody>
      </p:sp>
      <p:sp>
        <p:nvSpPr>
          <p:cNvPr id="4" name="Footer Placeholder 3">
            <a:extLst>
              <a:ext uri="{FF2B5EF4-FFF2-40B4-BE49-F238E27FC236}">
                <a16:creationId xmlns:a16="http://schemas.microsoft.com/office/drawing/2014/main" id="{1BBF4AFC-A749-87BA-AEA1-74D518E4555E}"/>
              </a:ext>
            </a:extLst>
          </p:cNvPr>
          <p:cNvSpPr>
            <a:spLocks noGrp="1"/>
          </p:cNvSpPr>
          <p:nvPr>
            <p:ph type="ftr" sz="quarter" idx="11"/>
          </p:nvPr>
        </p:nvSpPr>
        <p:spPr/>
        <p:txBody>
          <a:bodyPr/>
          <a:lstStyle/>
          <a:p>
            <a:endParaRPr lang="en-FI"/>
          </a:p>
        </p:txBody>
      </p:sp>
      <p:sp>
        <p:nvSpPr>
          <p:cNvPr id="5" name="Slide Number Placeholder 4">
            <a:extLst>
              <a:ext uri="{FF2B5EF4-FFF2-40B4-BE49-F238E27FC236}">
                <a16:creationId xmlns:a16="http://schemas.microsoft.com/office/drawing/2014/main" id="{130CBCAF-1FE0-1412-5DED-DA5E35C4894A}"/>
              </a:ext>
            </a:extLst>
          </p:cNvPr>
          <p:cNvSpPr>
            <a:spLocks noGrp="1"/>
          </p:cNvSpPr>
          <p:nvPr>
            <p:ph type="sldNum" sz="quarter" idx="12"/>
          </p:nvPr>
        </p:nvSpPr>
        <p:spPr/>
        <p:txBody>
          <a:bodyPr/>
          <a:lstStyle/>
          <a:p>
            <a:fld id="{2F035211-9837-DB47-AA8A-E6635A60623D}" type="slidenum">
              <a:rPr lang="en-FI" smtClean="0"/>
              <a:t>‹#›</a:t>
            </a:fld>
            <a:endParaRPr lang="en-FI"/>
          </a:p>
        </p:txBody>
      </p:sp>
    </p:spTree>
    <p:extLst>
      <p:ext uri="{BB962C8B-B14F-4D97-AF65-F5344CB8AC3E}">
        <p14:creationId xmlns:p14="http://schemas.microsoft.com/office/powerpoint/2010/main" val="39320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3B5801-FF8A-5B8D-881A-7830D6C4E1B8}"/>
              </a:ext>
            </a:extLst>
          </p:cNvPr>
          <p:cNvSpPr>
            <a:spLocks noGrp="1"/>
          </p:cNvSpPr>
          <p:nvPr>
            <p:ph type="dt" sz="half" idx="10"/>
          </p:nvPr>
        </p:nvSpPr>
        <p:spPr/>
        <p:txBody>
          <a:bodyPr/>
          <a:lstStyle/>
          <a:p>
            <a:fld id="{269DB794-E82E-4F4A-B6DB-B65BB93742B5}" type="datetimeFigureOut">
              <a:rPr lang="en-FI" smtClean="0"/>
              <a:t>9.10.2025</a:t>
            </a:fld>
            <a:endParaRPr lang="en-FI"/>
          </a:p>
        </p:txBody>
      </p:sp>
      <p:sp>
        <p:nvSpPr>
          <p:cNvPr id="3" name="Footer Placeholder 2">
            <a:extLst>
              <a:ext uri="{FF2B5EF4-FFF2-40B4-BE49-F238E27FC236}">
                <a16:creationId xmlns:a16="http://schemas.microsoft.com/office/drawing/2014/main" id="{23AB1104-2473-17AA-97AD-5B31918AC0E5}"/>
              </a:ext>
            </a:extLst>
          </p:cNvPr>
          <p:cNvSpPr>
            <a:spLocks noGrp="1"/>
          </p:cNvSpPr>
          <p:nvPr>
            <p:ph type="ftr" sz="quarter" idx="11"/>
          </p:nvPr>
        </p:nvSpPr>
        <p:spPr/>
        <p:txBody>
          <a:bodyPr/>
          <a:lstStyle/>
          <a:p>
            <a:endParaRPr lang="en-FI"/>
          </a:p>
        </p:txBody>
      </p:sp>
      <p:sp>
        <p:nvSpPr>
          <p:cNvPr id="4" name="Slide Number Placeholder 3">
            <a:extLst>
              <a:ext uri="{FF2B5EF4-FFF2-40B4-BE49-F238E27FC236}">
                <a16:creationId xmlns:a16="http://schemas.microsoft.com/office/drawing/2014/main" id="{4E442386-CABE-68F7-1205-6FDC75E79584}"/>
              </a:ext>
            </a:extLst>
          </p:cNvPr>
          <p:cNvSpPr>
            <a:spLocks noGrp="1"/>
          </p:cNvSpPr>
          <p:nvPr>
            <p:ph type="sldNum" sz="quarter" idx="12"/>
          </p:nvPr>
        </p:nvSpPr>
        <p:spPr/>
        <p:txBody>
          <a:bodyPr/>
          <a:lstStyle/>
          <a:p>
            <a:fld id="{2F035211-9837-DB47-AA8A-E6635A60623D}" type="slidenum">
              <a:rPr lang="en-FI" smtClean="0"/>
              <a:t>‹#›</a:t>
            </a:fld>
            <a:endParaRPr lang="en-FI"/>
          </a:p>
        </p:txBody>
      </p:sp>
    </p:spTree>
    <p:extLst>
      <p:ext uri="{BB962C8B-B14F-4D97-AF65-F5344CB8AC3E}">
        <p14:creationId xmlns:p14="http://schemas.microsoft.com/office/powerpoint/2010/main" val="15452165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84B1C-6479-48E7-E7EE-83207DEB554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FI"/>
          </a:p>
        </p:txBody>
      </p:sp>
      <p:sp>
        <p:nvSpPr>
          <p:cNvPr id="3" name="Content Placeholder 2">
            <a:extLst>
              <a:ext uri="{FF2B5EF4-FFF2-40B4-BE49-F238E27FC236}">
                <a16:creationId xmlns:a16="http://schemas.microsoft.com/office/drawing/2014/main" id="{1D445BE9-9DD0-E5FA-763E-9456FF5619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Text Placeholder 3">
            <a:extLst>
              <a:ext uri="{FF2B5EF4-FFF2-40B4-BE49-F238E27FC236}">
                <a16:creationId xmlns:a16="http://schemas.microsoft.com/office/drawing/2014/main" id="{C9252827-F586-C813-64D6-7805EFD890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6D34064-CC9A-018E-DFDC-068B30EF53A8}"/>
              </a:ext>
            </a:extLst>
          </p:cNvPr>
          <p:cNvSpPr>
            <a:spLocks noGrp="1"/>
          </p:cNvSpPr>
          <p:nvPr>
            <p:ph type="dt" sz="half" idx="10"/>
          </p:nvPr>
        </p:nvSpPr>
        <p:spPr/>
        <p:txBody>
          <a:bodyPr/>
          <a:lstStyle/>
          <a:p>
            <a:fld id="{269DB794-E82E-4F4A-B6DB-B65BB93742B5}" type="datetimeFigureOut">
              <a:rPr lang="en-FI" smtClean="0"/>
              <a:t>9.10.2025</a:t>
            </a:fld>
            <a:endParaRPr lang="en-FI"/>
          </a:p>
        </p:txBody>
      </p:sp>
      <p:sp>
        <p:nvSpPr>
          <p:cNvPr id="6" name="Footer Placeholder 5">
            <a:extLst>
              <a:ext uri="{FF2B5EF4-FFF2-40B4-BE49-F238E27FC236}">
                <a16:creationId xmlns:a16="http://schemas.microsoft.com/office/drawing/2014/main" id="{7BAA5E60-E764-32C8-2F65-B730F2BFBD12}"/>
              </a:ext>
            </a:extLst>
          </p:cNvPr>
          <p:cNvSpPr>
            <a:spLocks noGrp="1"/>
          </p:cNvSpPr>
          <p:nvPr>
            <p:ph type="ftr" sz="quarter" idx="11"/>
          </p:nvPr>
        </p:nvSpPr>
        <p:spPr/>
        <p:txBody>
          <a:bodyPr/>
          <a:lstStyle/>
          <a:p>
            <a:endParaRPr lang="en-FI"/>
          </a:p>
        </p:txBody>
      </p:sp>
      <p:sp>
        <p:nvSpPr>
          <p:cNvPr id="7" name="Slide Number Placeholder 6">
            <a:extLst>
              <a:ext uri="{FF2B5EF4-FFF2-40B4-BE49-F238E27FC236}">
                <a16:creationId xmlns:a16="http://schemas.microsoft.com/office/drawing/2014/main" id="{C51DAAF1-7B1D-40F4-DA5F-E81F264BD8A7}"/>
              </a:ext>
            </a:extLst>
          </p:cNvPr>
          <p:cNvSpPr>
            <a:spLocks noGrp="1"/>
          </p:cNvSpPr>
          <p:nvPr>
            <p:ph type="sldNum" sz="quarter" idx="12"/>
          </p:nvPr>
        </p:nvSpPr>
        <p:spPr/>
        <p:txBody>
          <a:bodyPr/>
          <a:lstStyle/>
          <a:p>
            <a:fld id="{2F035211-9837-DB47-AA8A-E6635A60623D}" type="slidenum">
              <a:rPr lang="en-FI" smtClean="0"/>
              <a:t>‹#›</a:t>
            </a:fld>
            <a:endParaRPr lang="en-FI"/>
          </a:p>
        </p:txBody>
      </p:sp>
    </p:spTree>
    <p:extLst>
      <p:ext uri="{BB962C8B-B14F-4D97-AF65-F5344CB8AC3E}">
        <p14:creationId xmlns:p14="http://schemas.microsoft.com/office/powerpoint/2010/main" val="737134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B4A7-C566-48F4-B4B8-3A5E7B6C5C3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D3B93F5-BC8B-452C-ACE2-C7E01D1B8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9A49B3-A57D-46C5-8462-0C52509F8FCA}"/>
              </a:ext>
            </a:extLst>
          </p:cNvPr>
          <p:cNvSpPr>
            <a:spLocks noGrp="1"/>
          </p:cNvSpPr>
          <p:nvPr>
            <p:ph type="dt" sz="half" idx="10"/>
          </p:nvPr>
        </p:nvSpPr>
        <p:spPr>
          <a:xfrm>
            <a:off x="530352" y="136525"/>
            <a:ext cx="2743200" cy="365125"/>
          </a:xfrm>
        </p:spPr>
        <p:txBody>
          <a:bodyPr/>
          <a:lstStyle/>
          <a:p>
            <a:fld id="{9376191F-481E-48E9-BB9A-369A67A7362D}" type="datetime1">
              <a:rPr lang="en-US" smtClean="0"/>
              <a:t>10/9/25</a:t>
            </a:fld>
            <a:endParaRPr lang="en-US" dirty="0"/>
          </a:p>
        </p:txBody>
      </p:sp>
      <p:sp>
        <p:nvSpPr>
          <p:cNvPr id="5" name="Footer Placeholder 4">
            <a:extLst>
              <a:ext uri="{FF2B5EF4-FFF2-40B4-BE49-F238E27FC236}">
                <a16:creationId xmlns:a16="http://schemas.microsoft.com/office/drawing/2014/main" id="{9EC8C810-EAF4-4D86-84DD-2E574122D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7E738-8574-490B-974B-9AD3B2AAE521}"/>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AC552FEA-472E-4E74-B31D-531852C1908D}"/>
              </a:ext>
              <a:ext uri="{C183D7F6-B498-43B3-948B-1728B52AA6E4}">
                <adec:decorative xmlns:adec="http://schemas.microsoft.com/office/drawing/2017/decorative" val="1"/>
              </a:ext>
            </a:extLst>
          </p:cNvPr>
          <p:cNvGrpSpPr/>
          <p:nvPr/>
        </p:nvGrpSpPr>
        <p:grpSpPr>
          <a:xfrm>
            <a:off x="530225" y="2310597"/>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41DF3078-C636-4776-A616-D5BF3BC280C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0D1A27FA-1310-4BC3-A071-1566746B2FB1}"/>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99ACB9EB-84FE-4B33-9EF9-4EC7DAC25DD5}"/>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826E5EFB-0EF9-4DB8-99CB-5DD72009DB2C}"/>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86238E12-0689-4123-8B2E-E1CCFCC4C88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8538CF67-A00E-4955-A447-001BE02E771A}"/>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52551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CDEAC-8367-EDD5-8A2E-97862206373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FI"/>
          </a:p>
        </p:txBody>
      </p:sp>
      <p:sp>
        <p:nvSpPr>
          <p:cNvPr id="3" name="Picture Placeholder 2">
            <a:extLst>
              <a:ext uri="{FF2B5EF4-FFF2-40B4-BE49-F238E27FC236}">
                <a16:creationId xmlns:a16="http://schemas.microsoft.com/office/drawing/2014/main" id="{B9A61889-9D67-AF70-BF51-EBAF47A83A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4" name="Text Placeholder 3">
            <a:extLst>
              <a:ext uri="{FF2B5EF4-FFF2-40B4-BE49-F238E27FC236}">
                <a16:creationId xmlns:a16="http://schemas.microsoft.com/office/drawing/2014/main" id="{E8146DA1-354E-A511-543B-3F93ABEFD8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F94464D-B6F4-373B-2D50-55EC9C266825}"/>
              </a:ext>
            </a:extLst>
          </p:cNvPr>
          <p:cNvSpPr>
            <a:spLocks noGrp="1"/>
          </p:cNvSpPr>
          <p:nvPr>
            <p:ph type="dt" sz="half" idx="10"/>
          </p:nvPr>
        </p:nvSpPr>
        <p:spPr/>
        <p:txBody>
          <a:bodyPr/>
          <a:lstStyle/>
          <a:p>
            <a:fld id="{269DB794-E82E-4F4A-B6DB-B65BB93742B5}" type="datetimeFigureOut">
              <a:rPr lang="en-FI" smtClean="0"/>
              <a:t>9.10.2025</a:t>
            </a:fld>
            <a:endParaRPr lang="en-FI"/>
          </a:p>
        </p:txBody>
      </p:sp>
      <p:sp>
        <p:nvSpPr>
          <p:cNvPr id="6" name="Footer Placeholder 5">
            <a:extLst>
              <a:ext uri="{FF2B5EF4-FFF2-40B4-BE49-F238E27FC236}">
                <a16:creationId xmlns:a16="http://schemas.microsoft.com/office/drawing/2014/main" id="{2A21D5B0-F83D-22FB-358E-7731759B8C0A}"/>
              </a:ext>
            </a:extLst>
          </p:cNvPr>
          <p:cNvSpPr>
            <a:spLocks noGrp="1"/>
          </p:cNvSpPr>
          <p:nvPr>
            <p:ph type="ftr" sz="quarter" idx="11"/>
          </p:nvPr>
        </p:nvSpPr>
        <p:spPr/>
        <p:txBody>
          <a:bodyPr/>
          <a:lstStyle/>
          <a:p>
            <a:endParaRPr lang="en-FI"/>
          </a:p>
        </p:txBody>
      </p:sp>
      <p:sp>
        <p:nvSpPr>
          <p:cNvPr id="7" name="Slide Number Placeholder 6">
            <a:extLst>
              <a:ext uri="{FF2B5EF4-FFF2-40B4-BE49-F238E27FC236}">
                <a16:creationId xmlns:a16="http://schemas.microsoft.com/office/drawing/2014/main" id="{3B198BB9-0507-AEF7-965B-A6DBA4FD49E9}"/>
              </a:ext>
            </a:extLst>
          </p:cNvPr>
          <p:cNvSpPr>
            <a:spLocks noGrp="1"/>
          </p:cNvSpPr>
          <p:nvPr>
            <p:ph type="sldNum" sz="quarter" idx="12"/>
          </p:nvPr>
        </p:nvSpPr>
        <p:spPr/>
        <p:txBody>
          <a:bodyPr/>
          <a:lstStyle/>
          <a:p>
            <a:fld id="{2F035211-9837-DB47-AA8A-E6635A60623D}" type="slidenum">
              <a:rPr lang="en-FI" smtClean="0"/>
              <a:t>‹#›</a:t>
            </a:fld>
            <a:endParaRPr lang="en-FI"/>
          </a:p>
        </p:txBody>
      </p:sp>
    </p:spTree>
    <p:extLst>
      <p:ext uri="{BB962C8B-B14F-4D97-AF65-F5344CB8AC3E}">
        <p14:creationId xmlns:p14="http://schemas.microsoft.com/office/powerpoint/2010/main" val="3781462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5F75F-D4EB-6B00-3504-92B86909DC84}"/>
              </a:ext>
            </a:extLst>
          </p:cNvPr>
          <p:cNvSpPr>
            <a:spLocks noGrp="1"/>
          </p:cNvSpPr>
          <p:nvPr>
            <p:ph type="title"/>
          </p:nvPr>
        </p:nvSpPr>
        <p:spPr/>
        <p:txBody>
          <a:bodyPr/>
          <a:lstStyle/>
          <a:p>
            <a:r>
              <a:rPr lang="en-GB"/>
              <a:t>Click to edit Master title style</a:t>
            </a:r>
            <a:endParaRPr lang="en-FI"/>
          </a:p>
        </p:txBody>
      </p:sp>
      <p:sp>
        <p:nvSpPr>
          <p:cNvPr id="3" name="Vertical Text Placeholder 2">
            <a:extLst>
              <a:ext uri="{FF2B5EF4-FFF2-40B4-BE49-F238E27FC236}">
                <a16:creationId xmlns:a16="http://schemas.microsoft.com/office/drawing/2014/main" id="{6C818007-56A6-E7C2-C7C4-B95315EF299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Date Placeholder 3">
            <a:extLst>
              <a:ext uri="{FF2B5EF4-FFF2-40B4-BE49-F238E27FC236}">
                <a16:creationId xmlns:a16="http://schemas.microsoft.com/office/drawing/2014/main" id="{0F64A10F-90F3-18E8-7CE7-F1141FBDECB3}"/>
              </a:ext>
            </a:extLst>
          </p:cNvPr>
          <p:cNvSpPr>
            <a:spLocks noGrp="1"/>
          </p:cNvSpPr>
          <p:nvPr>
            <p:ph type="dt" sz="half" idx="10"/>
          </p:nvPr>
        </p:nvSpPr>
        <p:spPr/>
        <p:txBody>
          <a:bodyPr/>
          <a:lstStyle/>
          <a:p>
            <a:fld id="{269DB794-E82E-4F4A-B6DB-B65BB93742B5}" type="datetimeFigureOut">
              <a:rPr lang="en-FI" smtClean="0"/>
              <a:t>9.10.2025</a:t>
            </a:fld>
            <a:endParaRPr lang="en-FI"/>
          </a:p>
        </p:txBody>
      </p:sp>
      <p:sp>
        <p:nvSpPr>
          <p:cNvPr id="5" name="Footer Placeholder 4">
            <a:extLst>
              <a:ext uri="{FF2B5EF4-FFF2-40B4-BE49-F238E27FC236}">
                <a16:creationId xmlns:a16="http://schemas.microsoft.com/office/drawing/2014/main" id="{BD7D6AB8-BBC9-2371-FAE2-11B626D781D3}"/>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CB439FFF-475F-BAA8-5DFC-A88AF22CEAEE}"/>
              </a:ext>
            </a:extLst>
          </p:cNvPr>
          <p:cNvSpPr>
            <a:spLocks noGrp="1"/>
          </p:cNvSpPr>
          <p:nvPr>
            <p:ph type="sldNum" sz="quarter" idx="12"/>
          </p:nvPr>
        </p:nvSpPr>
        <p:spPr/>
        <p:txBody>
          <a:bodyPr/>
          <a:lstStyle/>
          <a:p>
            <a:fld id="{2F035211-9837-DB47-AA8A-E6635A60623D}" type="slidenum">
              <a:rPr lang="en-FI" smtClean="0"/>
              <a:t>‹#›</a:t>
            </a:fld>
            <a:endParaRPr lang="en-FI"/>
          </a:p>
        </p:txBody>
      </p:sp>
    </p:spTree>
    <p:extLst>
      <p:ext uri="{BB962C8B-B14F-4D97-AF65-F5344CB8AC3E}">
        <p14:creationId xmlns:p14="http://schemas.microsoft.com/office/powerpoint/2010/main" val="3533739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E0F3BD-7FF5-2470-AEFA-AC43D0ACA08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FI"/>
          </a:p>
        </p:txBody>
      </p:sp>
      <p:sp>
        <p:nvSpPr>
          <p:cNvPr id="3" name="Vertical Text Placeholder 2">
            <a:extLst>
              <a:ext uri="{FF2B5EF4-FFF2-40B4-BE49-F238E27FC236}">
                <a16:creationId xmlns:a16="http://schemas.microsoft.com/office/drawing/2014/main" id="{3281D289-29C2-0FF5-927E-2EB2E75BCE2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Date Placeholder 3">
            <a:extLst>
              <a:ext uri="{FF2B5EF4-FFF2-40B4-BE49-F238E27FC236}">
                <a16:creationId xmlns:a16="http://schemas.microsoft.com/office/drawing/2014/main" id="{DD5A48AE-7BB6-3B3F-0B6B-0AE7BDE1FF34}"/>
              </a:ext>
            </a:extLst>
          </p:cNvPr>
          <p:cNvSpPr>
            <a:spLocks noGrp="1"/>
          </p:cNvSpPr>
          <p:nvPr>
            <p:ph type="dt" sz="half" idx="10"/>
          </p:nvPr>
        </p:nvSpPr>
        <p:spPr/>
        <p:txBody>
          <a:bodyPr/>
          <a:lstStyle/>
          <a:p>
            <a:fld id="{269DB794-E82E-4F4A-B6DB-B65BB93742B5}" type="datetimeFigureOut">
              <a:rPr lang="en-FI" smtClean="0"/>
              <a:t>9.10.2025</a:t>
            </a:fld>
            <a:endParaRPr lang="en-FI"/>
          </a:p>
        </p:txBody>
      </p:sp>
      <p:sp>
        <p:nvSpPr>
          <p:cNvPr id="5" name="Footer Placeholder 4">
            <a:extLst>
              <a:ext uri="{FF2B5EF4-FFF2-40B4-BE49-F238E27FC236}">
                <a16:creationId xmlns:a16="http://schemas.microsoft.com/office/drawing/2014/main" id="{731A3212-435C-FECB-38BF-CD25CDAE0F37}"/>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C60C2E9F-4E68-7763-AD69-6A1026246B8C}"/>
              </a:ext>
            </a:extLst>
          </p:cNvPr>
          <p:cNvSpPr>
            <a:spLocks noGrp="1"/>
          </p:cNvSpPr>
          <p:nvPr>
            <p:ph type="sldNum" sz="quarter" idx="12"/>
          </p:nvPr>
        </p:nvSpPr>
        <p:spPr/>
        <p:txBody>
          <a:bodyPr/>
          <a:lstStyle/>
          <a:p>
            <a:fld id="{2F035211-9837-DB47-AA8A-E6635A60623D}" type="slidenum">
              <a:rPr lang="en-FI" smtClean="0"/>
              <a:t>‹#›</a:t>
            </a:fld>
            <a:endParaRPr lang="en-FI"/>
          </a:p>
        </p:txBody>
      </p:sp>
    </p:spTree>
    <p:extLst>
      <p:ext uri="{BB962C8B-B14F-4D97-AF65-F5344CB8AC3E}">
        <p14:creationId xmlns:p14="http://schemas.microsoft.com/office/powerpoint/2010/main" val="187590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764E-4B3D-4B6A-A210-B50E4F60E246}"/>
              </a:ext>
            </a:extLst>
          </p:cNvPr>
          <p:cNvSpPr>
            <a:spLocks noGrp="1"/>
          </p:cNvSpPr>
          <p:nvPr>
            <p:ph type="title"/>
          </p:nvPr>
        </p:nvSpPr>
        <p:spPr>
          <a:xfrm>
            <a:off x="530352" y="787068"/>
            <a:ext cx="10072922" cy="2313641"/>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30AEC2-B6E6-4C09-A16F-5E2A1C9A0D0E}"/>
              </a:ext>
            </a:extLst>
          </p:cNvPr>
          <p:cNvSpPr>
            <a:spLocks noGrp="1"/>
          </p:cNvSpPr>
          <p:nvPr>
            <p:ph type="body" idx="1"/>
          </p:nvPr>
        </p:nvSpPr>
        <p:spPr>
          <a:xfrm>
            <a:off x="530352" y="3509963"/>
            <a:ext cx="10072922" cy="25796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A37CAB-B545-4E42-BB5A-F1DAA9335033}"/>
              </a:ext>
            </a:extLst>
          </p:cNvPr>
          <p:cNvSpPr>
            <a:spLocks noGrp="1"/>
          </p:cNvSpPr>
          <p:nvPr>
            <p:ph type="dt" sz="half" idx="10"/>
          </p:nvPr>
        </p:nvSpPr>
        <p:spPr/>
        <p:txBody>
          <a:bodyPr/>
          <a:lstStyle/>
          <a:p>
            <a:fld id="{6C5677DE-DD04-48CC-9C18-7BE9FF2DEB6B}" type="datetime1">
              <a:rPr lang="en-US" smtClean="0"/>
              <a:t>10/9/25</a:t>
            </a:fld>
            <a:endParaRPr lang="en-US"/>
          </a:p>
        </p:txBody>
      </p:sp>
      <p:sp>
        <p:nvSpPr>
          <p:cNvPr id="5" name="Footer Placeholder 4">
            <a:extLst>
              <a:ext uri="{FF2B5EF4-FFF2-40B4-BE49-F238E27FC236}">
                <a16:creationId xmlns:a16="http://schemas.microsoft.com/office/drawing/2014/main" id="{AF6D720B-7E58-43F4-9659-ADB2403A5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5F53F-2FA5-4B5C-A151-F07BBC002B29}"/>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37B4CDD2-E09A-418A-9131-FBDEE440A1F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8852E5FB-B268-4CCA-8E55-803038F7A00D}"/>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A1C9CBB3-97C0-4A35-9088-C69233F5CEE7}"/>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1610871-AEE9-46EB-9D27-BA1D9D688124}"/>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27478059-2A11-484D-A2D7-199F74778E50}"/>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0EC0886-DDB9-47F1-9414-C121C1D3F954}"/>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66A10427-DF20-4284-B215-EABA4D366E20}"/>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341638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3D3-0F03-4BF4-831F-34E80BAC551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4C09409-59F2-486F-A6D0-FAEE8FFF25B2}"/>
              </a:ext>
            </a:extLst>
          </p:cNvPr>
          <p:cNvSpPr>
            <a:spLocks noGrp="1"/>
          </p:cNvSpPr>
          <p:nvPr>
            <p:ph sz="half" idx="1"/>
          </p:nvPr>
        </p:nvSpPr>
        <p:spPr>
          <a:xfrm>
            <a:off x="525717" y="2521885"/>
            <a:ext cx="4645152"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087241-B390-47A6-8070-C3D4652F887B}"/>
              </a:ext>
            </a:extLst>
          </p:cNvPr>
          <p:cNvSpPr>
            <a:spLocks noGrp="1"/>
          </p:cNvSpPr>
          <p:nvPr>
            <p:ph sz="half" idx="2"/>
          </p:nvPr>
        </p:nvSpPr>
        <p:spPr>
          <a:xfrm>
            <a:off x="5992136" y="2521885"/>
            <a:ext cx="4611138"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080B360-2ACA-4B93-9439-591B6D3FBC3F}"/>
              </a:ext>
            </a:extLst>
          </p:cNvPr>
          <p:cNvSpPr>
            <a:spLocks noGrp="1"/>
          </p:cNvSpPr>
          <p:nvPr>
            <p:ph type="dt" sz="half" idx="10"/>
          </p:nvPr>
        </p:nvSpPr>
        <p:spPr/>
        <p:txBody>
          <a:bodyPr/>
          <a:lstStyle/>
          <a:p>
            <a:fld id="{463255ED-7101-4D18-A8AE-3B5E4CB87EA5}" type="datetime1">
              <a:rPr lang="en-US" smtClean="0"/>
              <a:t>10/9/25</a:t>
            </a:fld>
            <a:endParaRPr lang="en-US"/>
          </a:p>
        </p:txBody>
      </p:sp>
      <p:sp>
        <p:nvSpPr>
          <p:cNvPr id="6" name="Footer Placeholder 5">
            <a:extLst>
              <a:ext uri="{FF2B5EF4-FFF2-40B4-BE49-F238E27FC236}">
                <a16:creationId xmlns:a16="http://schemas.microsoft.com/office/drawing/2014/main" id="{684A73E2-CF78-404C-A86F-E70A284AE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F42A-11E1-42A0-8ECF-A5BBA3B8CA56}"/>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0CB61A83-9419-49FC-8074-2AB3D34FA88B}"/>
              </a:ext>
              <a:ext uri="{C183D7F6-B498-43B3-948B-1728B52AA6E4}">
                <adec:decorative xmlns:adec="http://schemas.microsoft.com/office/drawing/2017/decorative" val="1"/>
              </a:ext>
            </a:extLst>
          </p:cNvPr>
          <p:cNvGrpSpPr/>
          <p:nvPr/>
        </p:nvGrpSpPr>
        <p:grpSpPr>
          <a:xfrm>
            <a:off x="530225" y="2319637"/>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BCD12E57-97FB-48D8-81CC-7C37E8947CB4}"/>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E487641C-E83B-4134-88C9-1D23D5FA1836}"/>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B99AB7A6-A88C-44E1-A9DE-4126B957F88A}"/>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FF0D518-1D17-44C7-BF73-7C980481DB5B}"/>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A7A3E12-61E8-41A0-A459-15BF375FA945}"/>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9E5E4A56-9100-4D60-8A34-0FE116F41FF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472117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CA31-EE14-41DD-9914-DA7138220460}"/>
              </a:ext>
            </a:extLst>
          </p:cNvPr>
          <p:cNvSpPr>
            <a:spLocks noGrp="1"/>
          </p:cNvSpPr>
          <p:nvPr>
            <p:ph type="title"/>
          </p:nvPr>
        </p:nvSpPr>
        <p:spPr>
          <a:xfrm>
            <a:off x="530352" y="787067"/>
            <a:ext cx="1007292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CB22AB6-1657-4AE2-8607-2C77A25D79D9}"/>
              </a:ext>
            </a:extLst>
          </p:cNvPr>
          <p:cNvSpPr>
            <a:spLocks noGrp="1"/>
          </p:cNvSpPr>
          <p:nvPr>
            <p:ph type="body" idx="1"/>
          </p:nvPr>
        </p:nvSpPr>
        <p:spPr>
          <a:xfrm>
            <a:off x="530352" y="2521884"/>
            <a:ext cx="4845387"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A6DC0-D4D5-4164-A3FD-6BB5CBB2BBAD}"/>
              </a:ext>
            </a:extLst>
          </p:cNvPr>
          <p:cNvSpPr>
            <a:spLocks noGrp="1"/>
          </p:cNvSpPr>
          <p:nvPr>
            <p:ph sz="half" idx="2"/>
          </p:nvPr>
        </p:nvSpPr>
        <p:spPr>
          <a:xfrm>
            <a:off x="530352" y="3366390"/>
            <a:ext cx="4845387"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9B35F8-95F3-43D1-8917-5836BAA90490}"/>
              </a:ext>
            </a:extLst>
          </p:cNvPr>
          <p:cNvSpPr>
            <a:spLocks noGrp="1"/>
          </p:cNvSpPr>
          <p:nvPr>
            <p:ph type="body" sz="quarter" idx="3"/>
          </p:nvPr>
        </p:nvSpPr>
        <p:spPr>
          <a:xfrm>
            <a:off x="5734025" y="2521884"/>
            <a:ext cx="4869249"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639E7-F4A3-4ADE-B290-0A4F9761B977}"/>
              </a:ext>
            </a:extLst>
          </p:cNvPr>
          <p:cNvSpPr>
            <a:spLocks noGrp="1"/>
          </p:cNvSpPr>
          <p:nvPr>
            <p:ph sz="quarter" idx="4"/>
          </p:nvPr>
        </p:nvSpPr>
        <p:spPr>
          <a:xfrm>
            <a:off x="5734025" y="3366390"/>
            <a:ext cx="4869249"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D6F296B-429F-4DFC-ABC3-0A078EA99425}"/>
              </a:ext>
            </a:extLst>
          </p:cNvPr>
          <p:cNvSpPr>
            <a:spLocks noGrp="1"/>
          </p:cNvSpPr>
          <p:nvPr>
            <p:ph type="dt" sz="half" idx="10"/>
          </p:nvPr>
        </p:nvSpPr>
        <p:spPr/>
        <p:txBody>
          <a:bodyPr/>
          <a:lstStyle/>
          <a:p>
            <a:fld id="{CD52F23D-51F6-4C94-8CD5-B9ABBF67EE23}" type="datetime1">
              <a:rPr lang="en-US" smtClean="0"/>
              <a:t>10/9/25</a:t>
            </a:fld>
            <a:endParaRPr lang="en-US"/>
          </a:p>
        </p:txBody>
      </p:sp>
      <p:sp>
        <p:nvSpPr>
          <p:cNvPr id="8" name="Footer Placeholder 7">
            <a:extLst>
              <a:ext uri="{FF2B5EF4-FFF2-40B4-BE49-F238E27FC236}">
                <a16:creationId xmlns:a16="http://schemas.microsoft.com/office/drawing/2014/main" id="{0B7103B9-D521-4910-AC15-F12F25CB95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3A6D9-123D-492C-B5CE-294EF2559FAB}"/>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656859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2A22-4B4D-4F58-9783-A0469DA4D233}"/>
              </a:ext>
            </a:extLst>
          </p:cNvPr>
          <p:cNvSpPr>
            <a:spLocks noGrp="1"/>
          </p:cNvSpPr>
          <p:nvPr>
            <p:ph type="title"/>
          </p:nvPr>
        </p:nvSpPr>
        <p:spPr>
          <a:xfrm>
            <a:off x="525718" y="787068"/>
            <a:ext cx="10077556"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B5EE610-5457-4E8C-B568-B8D560773B5C}"/>
              </a:ext>
            </a:extLst>
          </p:cNvPr>
          <p:cNvSpPr>
            <a:spLocks noGrp="1"/>
          </p:cNvSpPr>
          <p:nvPr>
            <p:ph type="dt" sz="half" idx="10"/>
          </p:nvPr>
        </p:nvSpPr>
        <p:spPr/>
        <p:txBody>
          <a:bodyPr/>
          <a:lstStyle/>
          <a:p>
            <a:fld id="{D51A702F-6367-4FD1-89A8-3744BE6BA9A2}" type="datetime1">
              <a:rPr lang="en-US" smtClean="0"/>
              <a:t>10/9/25</a:t>
            </a:fld>
            <a:endParaRPr lang="en-US"/>
          </a:p>
        </p:txBody>
      </p:sp>
      <p:sp>
        <p:nvSpPr>
          <p:cNvPr id="4" name="Footer Placeholder 3">
            <a:extLst>
              <a:ext uri="{FF2B5EF4-FFF2-40B4-BE49-F238E27FC236}">
                <a16:creationId xmlns:a16="http://schemas.microsoft.com/office/drawing/2014/main" id="{A0BA57BB-288A-4A30-A4EC-FF0537BC26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14C89-B968-4A85-A035-E2997A5F8498}"/>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6" name="Graphic 78">
            <a:extLst>
              <a:ext uri="{FF2B5EF4-FFF2-40B4-BE49-F238E27FC236}">
                <a16:creationId xmlns:a16="http://schemas.microsoft.com/office/drawing/2014/main" id="{AC45ECC6-E29C-40EF-A7C9-5A17DAFD4299}"/>
              </a:ext>
              <a:ext uri="{C183D7F6-B498-43B3-948B-1728B52AA6E4}">
                <adec:decorative xmlns:adec="http://schemas.microsoft.com/office/drawing/2017/decorative" val="1"/>
              </a:ext>
            </a:extLst>
          </p:cNvPr>
          <p:cNvGrpSpPr/>
          <p:nvPr/>
        </p:nvGrpSpPr>
        <p:grpSpPr>
          <a:xfrm>
            <a:off x="530225" y="2352330"/>
            <a:ext cx="972241" cy="45719"/>
            <a:chOff x="4886325" y="3371754"/>
            <a:chExt cx="2418492" cy="113728"/>
          </a:xfrm>
          <a:solidFill>
            <a:schemeClr val="accent1"/>
          </a:solidFill>
        </p:grpSpPr>
        <p:sp>
          <p:nvSpPr>
            <p:cNvPr id="7" name="Graphic 78">
              <a:extLst>
                <a:ext uri="{FF2B5EF4-FFF2-40B4-BE49-F238E27FC236}">
                  <a16:creationId xmlns:a16="http://schemas.microsoft.com/office/drawing/2014/main" id="{8DA0D497-8E8F-426A-8172-894BE03F70F6}"/>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8" name="Graphic 78">
              <a:extLst>
                <a:ext uri="{FF2B5EF4-FFF2-40B4-BE49-F238E27FC236}">
                  <a16:creationId xmlns:a16="http://schemas.microsoft.com/office/drawing/2014/main" id="{8C0459EF-3B70-4083-8845-3A9AF847E805}"/>
                </a:ext>
              </a:extLst>
            </p:cNvPr>
            <p:cNvGrpSpPr/>
            <p:nvPr/>
          </p:nvGrpSpPr>
          <p:grpSpPr>
            <a:xfrm>
              <a:off x="4886709" y="3371754"/>
              <a:ext cx="2418108" cy="113728"/>
              <a:chOff x="4886709" y="3371754"/>
              <a:chExt cx="2418108" cy="113728"/>
            </a:xfrm>
            <a:grpFill/>
          </p:grpSpPr>
          <p:sp>
            <p:nvSpPr>
              <p:cNvPr id="9" name="Graphic 78">
                <a:extLst>
                  <a:ext uri="{FF2B5EF4-FFF2-40B4-BE49-F238E27FC236}">
                    <a16:creationId xmlns:a16="http://schemas.microsoft.com/office/drawing/2014/main" id="{53BF2B58-70F8-4288-85AB-CBDA723CDFCC}"/>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0" name="Graphic 78">
                <a:extLst>
                  <a:ext uri="{FF2B5EF4-FFF2-40B4-BE49-F238E27FC236}">
                    <a16:creationId xmlns:a16="http://schemas.microsoft.com/office/drawing/2014/main" id="{A569E551-A5A0-4A8F-B999-3A6D104814A2}"/>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0FB69EB5-D9AC-46E7-934E-32999C39B2E6}"/>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6EABC49A-B4ED-44E4-ADB7-E432734A7C9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76760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7A339C-4093-4B40-8C90-52F005CA9A0E}"/>
              </a:ext>
            </a:extLst>
          </p:cNvPr>
          <p:cNvSpPr>
            <a:spLocks noGrp="1"/>
          </p:cNvSpPr>
          <p:nvPr>
            <p:ph type="dt" sz="half" idx="10"/>
          </p:nvPr>
        </p:nvSpPr>
        <p:spPr/>
        <p:txBody>
          <a:bodyPr/>
          <a:lstStyle/>
          <a:p>
            <a:fld id="{4A6E99BD-4B4F-4460-B452-0E8146ACCF8F}" type="datetime1">
              <a:rPr lang="en-US" smtClean="0"/>
              <a:t>10/9/25</a:t>
            </a:fld>
            <a:endParaRPr lang="en-US"/>
          </a:p>
        </p:txBody>
      </p:sp>
      <p:sp>
        <p:nvSpPr>
          <p:cNvPr id="3" name="Footer Placeholder 2">
            <a:extLst>
              <a:ext uri="{FF2B5EF4-FFF2-40B4-BE49-F238E27FC236}">
                <a16:creationId xmlns:a16="http://schemas.microsoft.com/office/drawing/2014/main" id="{DFA33F04-8E0A-4165-930C-527D781A7D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62F57B-BEB6-4973-A362-38F638E0D05C}"/>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2743033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AC90-C2CA-44DD-8EF8-20BDD6724247}"/>
              </a:ext>
            </a:extLst>
          </p:cNvPr>
          <p:cNvSpPr>
            <a:spLocks noGrp="1"/>
          </p:cNvSpPr>
          <p:nvPr>
            <p:ph type="title"/>
          </p:nvPr>
        </p:nvSpPr>
        <p:spPr>
          <a:xfrm>
            <a:off x="530352" y="787068"/>
            <a:ext cx="4315386" cy="2223152"/>
          </a:xfrm>
        </p:spPr>
        <p:txBody>
          <a:bodyPr anchor="b">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EE915FB-D5F4-4CAD-AE70-3644E81802E6}"/>
              </a:ext>
            </a:extLst>
          </p:cNvPr>
          <p:cNvSpPr>
            <a:spLocks noGrp="1"/>
          </p:cNvSpPr>
          <p:nvPr>
            <p:ph idx="1"/>
          </p:nvPr>
        </p:nvSpPr>
        <p:spPr>
          <a:xfrm>
            <a:off x="5183188" y="987425"/>
            <a:ext cx="5420086"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7374DA3-3BAC-4045-825F-B3C27B89736B}"/>
              </a:ext>
            </a:extLst>
          </p:cNvPr>
          <p:cNvSpPr>
            <a:spLocks noGrp="1"/>
          </p:cNvSpPr>
          <p:nvPr>
            <p:ph type="body" sz="half" idx="2"/>
          </p:nvPr>
        </p:nvSpPr>
        <p:spPr>
          <a:xfrm>
            <a:off x="530352" y="3429000"/>
            <a:ext cx="4315386" cy="24399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A0D65-0423-4E45-947A-E08C8569F15F}"/>
              </a:ext>
            </a:extLst>
          </p:cNvPr>
          <p:cNvSpPr>
            <a:spLocks noGrp="1"/>
          </p:cNvSpPr>
          <p:nvPr>
            <p:ph type="dt" sz="half" idx="10"/>
          </p:nvPr>
        </p:nvSpPr>
        <p:spPr/>
        <p:txBody>
          <a:bodyPr/>
          <a:lstStyle/>
          <a:p>
            <a:fld id="{EB6FD34C-1867-42A9-AC54-D15ADD8A65E7}" type="datetime1">
              <a:rPr lang="en-US" smtClean="0"/>
              <a:t>10/9/25</a:t>
            </a:fld>
            <a:endParaRPr lang="en-US"/>
          </a:p>
        </p:txBody>
      </p:sp>
      <p:sp>
        <p:nvSpPr>
          <p:cNvPr id="6" name="Footer Placeholder 5">
            <a:extLst>
              <a:ext uri="{FF2B5EF4-FFF2-40B4-BE49-F238E27FC236}">
                <a16:creationId xmlns:a16="http://schemas.microsoft.com/office/drawing/2014/main" id="{27E6FBD0-E49F-4DE6-9264-CEDB9BAA0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6B246-A768-4B2D-96C6-9F417852636C}"/>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839DB371-B90D-44CB-A4AF-C7BDBFD0A87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0C845011-2FC2-40F7-B0C6-49CBBA72B9C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2BC78B8-5139-436F-AD47-3CC03903FDDC}"/>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F9DC17BA-1278-45C9-B1BF-B9F1518E1F29}"/>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9637B9F-CC26-4669-81F0-A942B4F72D61}"/>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2BB8F115-0030-47B4-BAF4-C15D1EA27B11}"/>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662F9949-4F1A-4708-824B-E876E9BEDA1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685237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B0C8-915E-4BF2-976E-B8D7EDC591F9}"/>
              </a:ext>
            </a:extLst>
          </p:cNvPr>
          <p:cNvSpPr>
            <a:spLocks noGrp="1"/>
          </p:cNvSpPr>
          <p:nvPr>
            <p:ph type="title"/>
          </p:nvPr>
        </p:nvSpPr>
        <p:spPr>
          <a:xfrm>
            <a:off x="530352" y="787068"/>
            <a:ext cx="3932237" cy="2223152"/>
          </a:xfrm>
        </p:spPr>
        <p:txBody>
          <a:bodyPr anchor="b">
            <a:no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10714E6-8E50-4B50-A2E0-F9D20155EB9B}"/>
              </a:ext>
            </a:extLst>
          </p:cNvPr>
          <p:cNvSpPr>
            <a:spLocks noGrp="1"/>
          </p:cNvSpPr>
          <p:nvPr>
            <p:ph type="pic" idx="1"/>
          </p:nvPr>
        </p:nvSpPr>
        <p:spPr>
          <a:xfrm>
            <a:off x="5183188" y="987425"/>
            <a:ext cx="54200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0D67A6C-5CA5-4EF0-B1C4-ED85FF255AE3}"/>
              </a:ext>
            </a:extLst>
          </p:cNvPr>
          <p:cNvSpPr>
            <a:spLocks noGrp="1"/>
          </p:cNvSpPr>
          <p:nvPr>
            <p:ph type="body" sz="half" idx="2"/>
          </p:nvPr>
        </p:nvSpPr>
        <p:spPr>
          <a:xfrm>
            <a:off x="530352" y="3429000"/>
            <a:ext cx="3932237" cy="243998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C76474-31D4-4567-B4EC-B6AF24488AE7}"/>
              </a:ext>
            </a:extLst>
          </p:cNvPr>
          <p:cNvSpPr>
            <a:spLocks noGrp="1"/>
          </p:cNvSpPr>
          <p:nvPr>
            <p:ph type="dt" sz="half" idx="10"/>
          </p:nvPr>
        </p:nvSpPr>
        <p:spPr/>
        <p:txBody>
          <a:bodyPr/>
          <a:lstStyle/>
          <a:p>
            <a:fld id="{336133E9-A654-4C17-8C3C-DDCAC83D6EBF}" type="datetime1">
              <a:rPr lang="en-US" smtClean="0"/>
              <a:t>10/9/25</a:t>
            </a:fld>
            <a:endParaRPr lang="en-US"/>
          </a:p>
        </p:txBody>
      </p:sp>
      <p:sp>
        <p:nvSpPr>
          <p:cNvPr id="6" name="Footer Placeholder 5">
            <a:extLst>
              <a:ext uri="{FF2B5EF4-FFF2-40B4-BE49-F238E27FC236}">
                <a16:creationId xmlns:a16="http://schemas.microsoft.com/office/drawing/2014/main" id="{5C902DE0-33F5-4372-8EB5-F5746D344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5C2EF-849D-4B2C-8ED6-D26553657DBA}"/>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7627CBC2-9DC2-4EE8-A2D5-849E30F2201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9FB4AEFC-63AB-4831-8EC1-E8145604D8D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11E1337-D5DA-408D-91F3-A6A35FCDD0B9}"/>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1E473FA4-FD80-4D04-AAC5-63B9A4D80778}"/>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FCB457B9-48DE-4921-8C3F-996598075B1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53C9DB95-9A61-4553-8D82-D2BE26FCBC6E}"/>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0EAE371F-24C9-4738-834F-FAF5A5C9ACE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4286209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35959F4-53DA-47FF-BC24-1E5B75C69876}"/>
              </a:ext>
            </a:extLst>
          </p:cNvPr>
          <p:cNvSpPr/>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0" name="Group 19">
            <a:extLst>
              <a:ext uri="{FF2B5EF4-FFF2-40B4-BE49-F238E27FC236}">
                <a16:creationId xmlns:a16="http://schemas.microsoft.com/office/drawing/2014/main" id="{A7CF83E8-F6F0-41E3-B580-7412A04DDFB5}"/>
              </a:ext>
            </a:extLst>
          </p:cNvPr>
          <p:cNvGrpSpPr/>
          <p:nvPr/>
        </p:nvGrpSpPr>
        <p:grpSpPr>
          <a:xfrm>
            <a:off x="10776050" y="5204030"/>
            <a:ext cx="886141" cy="802497"/>
            <a:chOff x="10948005" y="3272152"/>
            <a:chExt cx="868640" cy="786648"/>
          </a:xfrm>
          <a:solidFill>
            <a:schemeClr val="accent1"/>
          </a:solidFill>
        </p:grpSpPr>
        <p:sp>
          <p:nvSpPr>
            <p:cNvPr id="21" name="Freeform: Shape 20">
              <a:extLst>
                <a:ext uri="{FF2B5EF4-FFF2-40B4-BE49-F238E27FC236}">
                  <a16:creationId xmlns:a16="http://schemas.microsoft.com/office/drawing/2014/main" id="{1A0B6DBB-705D-48D0-842C-F9DFA7684D19}"/>
                </a:ext>
              </a:extLst>
            </p:cNvPr>
            <p:cNvSpPr/>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2" name="Freeform: Shape 21">
              <a:extLst>
                <a:ext uri="{FF2B5EF4-FFF2-40B4-BE49-F238E27FC236}">
                  <a16:creationId xmlns:a16="http://schemas.microsoft.com/office/drawing/2014/main" id="{C194A764-16E1-4D0D-9357-76F80E6086C0}"/>
                </a:ext>
              </a:extLst>
            </p:cNvPr>
            <p:cNvSpPr/>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3" name="Freeform: Shape 22">
              <a:extLst>
                <a:ext uri="{FF2B5EF4-FFF2-40B4-BE49-F238E27FC236}">
                  <a16:creationId xmlns:a16="http://schemas.microsoft.com/office/drawing/2014/main" id="{115B7F3F-A40D-4F24-8536-E2420B433211}"/>
                </a:ext>
              </a:extLst>
            </p:cNvPr>
            <p:cNvSpPr/>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4" name="Graphic 12">
              <a:extLst>
                <a:ext uri="{FF2B5EF4-FFF2-40B4-BE49-F238E27FC236}">
                  <a16:creationId xmlns:a16="http://schemas.microsoft.com/office/drawing/2014/main" id="{CEF42844-A829-4ED2-A360-63BB2A7C45EE}"/>
                </a:ext>
              </a:extLst>
            </p:cNvPr>
            <p:cNvSpPr/>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5" name="Graphic 15">
              <a:extLst>
                <a:ext uri="{FF2B5EF4-FFF2-40B4-BE49-F238E27FC236}">
                  <a16:creationId xmlns:a16="http://schemas.microsoft.com/office/drawing/2014/main" id="{57B23B52-A1C3-44EF-BC11-9094A0DA11AB}"/>
                </a:ext>
              </a:extLst>
            </p:cNvPr>
            <p:cNvSpPr/>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6" name="Graphic 15">
              <a:extLst>
                <a:ext uri="{FF2B5EF4-FFF2-40B4-BE49-F238E27FC236}">
                  <a16:creationId xmlns:a16="http://schemas.microsoft.com/office/drawing/2014/main" id="{064E08E5-DA92-4CF2-A0BF-E341800227B2}"/>
                </a:ext>
              </a:extLst>
            </p:cNvPr>
            <p:cNvSpPr/>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A222560-E657-4CAE-B667-7BE9E224B244}"/>
                </a:ext>
              </a:extLst>
            </p:cNvPr>
            <p:cNvSpPr/>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Freeform: Shape 7">
            <a:extLst>
              <a:ext uri="{FF2B5EF4-FFF2-40B4-BE49-F238E27FC236}">
                <a16:creationId xmlns:a16="http://schemas.microsoft.com/office/drawing/2014/main" id="{59226104-0061-4319-8237-9C001BF85D49}"/>
              </a:ext>
            </a:extLst>
          </p:cNvPr>
          <p:cNvSpPr/>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2D78318D-FE3E-41D7-9A8C-2065A2C46AF3}"/>
              </a:ext>
            </a:extLst>
          </p:cNvPr>
          <p:cNvSpPr>
            <a:spLocks noGrp="1"/>
          </p:cNvSpPr>
          <p:nvPr>
            <p:ph type="title"/>
          </p:nvPr>
        </p:nvSpPr>
        <p:spPr>
          <a:xfrm>
            <a:off x="525717" y="787068"/>
            <a:ext cx="1007755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B06718-79E7-4159-A003-F86FE7B3D829}"/>
              </a:ext>
            </a:extLst>
          </p:cNvPr>
          <p:cNvSpPr>
            <a:spLocks noGrp="1"/>
          </p:cNvSpPr>
          <p:nvPr>
            <p:ph type="body" idx="1"/>
          </p:nvPr>
        </p:nvSpPr>
        <p:spPr>
          <a:xfrm>
            <a:off x="525717" y="2521885"/>
            <a:ext cx="10077557" cy="35490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1F99FF-FFE2-431D-A0C8-A46C21712A20}"/>
              </a:ext>
            </a:extLst>
          </p:cNvPr>
          <p:cNvSpPr>
            <a:spLocks noGrp="1"/>
          </p:cNvSpPr>
          <p:nvPr>
            <p:ph type="dt" sz="half" idx="2"/>
          </p:nvPr>
        </p:nvSpPr>
        <p:spPr>
          <a:xfrm>
            <a:off x="525718" y="136525"/>
            <a:ext cx="2743200"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fld id="{8769D389-4C4C-4FD7-9E6B-9F44477F0EB8}" type="datetime1">
              <a:rPr lang="en-US" smtClean="0"/>
              <a:t>10/9/25</a:t>
            </a:fld>
            <a:endParaRPr lang="en-US" dirty="0"/>
          </a:p>
        </p:txBody>
      </p:sp>
      <p:sp>
        <p:nvSpPr>
          <p:cNvPr id="5" name="Footer Placeholder 4">
            <a:extLst>
              <a:ext uri="{FF2B5EF4-FFF2-40B4-BE49-F238E27FC236}">
                <a16:creationId xmlns:a16="http://schemas.microsoft.com/office/drawing/2014/main" id="{51C3547E-668D-4191-847C-7424F75496E6}"/>
              </a:ext>
            </a:extLst>
          </p:cNvPr>
          <p:cNvSpPr>
            <a:spLocks noGrp="1"/>
          </p:cNvSpPr>
          <p:nvPr>
            <p:ph type="ftr" sz="quarter" idx="3"/>
          </p:nvPr>
        </p:nvSpPr>
        <p:spPr>
          <a:xfrm>
            <a:off x="525718" y="6356350"/>
            <a:ext cx="3450659"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endParaRPr lang="en-US"/>
          </a:p>
        </p:txBody>
      </p:sp>
      <p:sp>
        <p:nvSpPr>
          <p:cNvPr id="6" name="Slide Number Placeholder 5">
            <a:extLst>
              <a:ext uri="{FF2B5EF4-FFF2-40B4-BE49-F238E27FC236}">
                <a16:creationId xmlns:a16="http://schemas.microsoft.com/office/drawing/2014/main" id="{8CBB6E6E-8527-4F63-A0C7-84CD44A2B00D}"/>
              </a:ext>
            </a:extLst>
          </p:cNvPr>
          <p:cNvSpPr>
            <a:spLocks noGrp="1"/>
          </p:cNvSpPr>
          <p:nvPr>
            <p:ph type="sldNum" sz="quarter" idx="4"/>
          </p:nvPr>
        </p:nvSpPr>
        <p:spPr>
          <a:xfrm>
            <a:off x="11655367" y="6356350"/>
            <a:ext cx="529809" cy="365125"/>
          </a:xfrm>
          <a:prstGeom prst="rect">
            <a:avLst/>
          </a:prstGeom>
        </p:spPr>
        <p:txBody>
          <a:bodyPr vert="horz" lIns="91440" tIns="45720" rIns="91440" bIns="45720" rtlCol="0" anchor="ctr"/>
          <a:lstStyle>
            <a:lvl1pPr algn="ctr">
              <a:defRPr sz="900" cap="none" spc="110" baseline="0">
                <a:solidFill>
                  <a:schemeClr val="tx1">
                    <a:lumMod val="65000"/>
                    <a:lumOff val="35000"/>
                  </a:schemeClr>
                </a:solidFill>
              </a:defRPr>
            </a:lvl1pPr>
          </a:lstStyle>
          <a:p>
            <a:fld id="{E1076ED0-0DB3-4879-AAE5-5C20D22C1DF4}" type="slidenum">
              <a:rPr lang="en-US" smtClean="0"/>
              <a:t>‹#›</a:t>
            </a:fld>
            <a:endParaRPr lang="en-US"/>
          </a:p>
        </p:txBody>
      </p:sp>
    </p:spTree>
    <p:extLst>
      <p:ext uri="{BB962C8B-B14F-4D97-AF65-F5344CB8AC3E}">
        <p14:creationId xmlns:p14="http://schemas.microsoft.com/office/powerpoint/2010/main" val="192875216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11" r:id="rId6"/>
    <p:sldLayoutId id="2147483706" r:id="rId7"/>
    <p:sldLayoutId id="2147483707" r:id="rId8"/>
    <p:sldLayoutId id="2147483708" r:id="rId9"/>
    <p:sldLayoutId id="2147483710" r:id="rId10"/>
    <p:sldLayoutId id="2147483709" r:id="rId11"/>
  </p:sldLayoutIdLst>
  <p:hf sldNum="0" hdr="0" ftr="0" dt="0"/>
  <p:txStyles>
    <p:titleStyle>
      <a:lvl1pPr algn="l" defTabSz="914400" rtl="0" eaLnBrk="1" latinLnBrk="0" hangingPunct="1">
        <a:lnSpc>
          <a:spcPct val="100000"/>
        </a:lnSpc>
        <a:spcBef>
          <a:spcPct val="0"/>
        </a:spcBef>
        <a:buNone/>
        <a:defRPr sz="3600" i="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968F27-9E2E-8AF9-69DA-2C6580F679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FI"/>
          </a:p>
        </p:txBody>
      </p:sp>
      <p:sp>
        <p:nvSpPr>
          <p:cNvPr id="3" name="Text Placeholder 2">
            <a:extLst>
              <a:ext uri="{FF2B5EF4-FFF2-40B4-BE49-F238E27FC236}">
                <a16:creationId xmlns:a16="http://schemas.microsoft.com/office/drawing/2014/main" id="{6253607A-4E55-7FFD-BF7D-293B7C000A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Date Placeholder 3">
            <a:extLst>
              <a:ext uri="{FF2B5EF4-FFF2-40B4-BE49-F238E27FC236}">
                <a16:creationId xmlns:a16="http://schemas.microsoft.com/office/drawing/2014/main" id="{50B611BF-E5D9-B8B3-A507-243E47B300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69DB794-E82E-4F4A-B6DB-B65BB93742B5}" type="datetimeFigureOut">
              <a:rPr lang="en-FI" smtClean="0"/>
              <a:t>9.10.2025</a:t>
            </a:fld>
            <a:endParaRPr lang="en-FI"/>
          </a:p>
        </p:txBody>
      </p:sp>
      <p:sp>
        <p:nvSpPr>
          <p:cNvPr id="5" name="Footer Placeholder 4">
            <a:extLst>
              <a:ext uri="{FF2B5EF4-FFF2-40B4-BE49-F238E27FC236}">
                <a16:creationId xmlns:a16="http://schemas.microsoft.com/office/drawing/2014/main" id="{C68002A8-A526-FF62-569C-65CBF5A0F6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FI"/>
          </a:p>
        </p:txBody>
      </p:sp>
      <p:sp>
        <p:nvSpPr>
          <p:cNvPr id="6" name="Slide Number Placeholder 5">
            <a:extLst>
              <a:ext uri="{FF2B5EF4-FFF2-40B4-BE49-F238E27FC236}">
                <a16:creationId xmlns:a16="http://schemas.microsoft.com/office/drawing/2014/main" id="{EE3164FC-4EE1-3A41-83F0-411D794261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F035211-9837-DB47-AA8A-E6635A60623D}" type="slidenum">
              <a:rPr lang="en-FI" smtClean="0"/>
              <a:t>‹#›</a:t>
            </a:fld>
            <a:endParaRPr lang="en-FI"/>
          </a:p>
        </p:txBody>
      </p:sp>
    </p:spTree>
    <p:extLst>
      <p:ext uri="{BB962C8B-B14F-4D97-AF65-F5344CB8AC3E}">
        <p14:creationId xmlns:p14="http://schemas.microsoft.com/office/powerpoint/2010/main" val="296796231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435959F4-53DA-47FF-BC24-1E5B75C69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7" name="Group 36">
            <a:extLst>
              <a:ext uri="{FF2B5EF4-FFF2-40B4-BE49-F238E27FC236}">
                <a16:creationId xmlns:a16="http://schemas.microsoft.com/office/drawing/2014/main" id="{A7CF83E8-F6F0-41E3-B580-7412A04DDF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38" name="Freeform: Shape 37">
              <a:extLst>
                <a:ext uri="{FF2B5EF4-FFF2-40B4-BE49-F238E27FC236}">
                  <a16:creationId xmlns:a16="http://schemas.microsoft.com/office/drawing/2014/main" id="{1A0B6DBB-705D-48D0-842C-F9DFA7684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39" name="Freeform: Shape 38">
              <a:extLst>
                <a:ext uri="{FF2B5EF4-FFF2-40B4-BE49-F238E27FC236}">
                  <a16:creationId xmlns:a16="http://schemas.microsoft.com/office/drawing/2014/main" id="{C194A764-16E1-4D0D-9357-76F80E608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0" name="Freeform: Shape 39">
              <a:extLst>
                <a:ext uri="{FF2B5EF4-FFF2-40B4-BE49-F238E27FC236}">
                  <a16:creationId xmlns:a16="http://schemas.microsoft.com/office/drawing/2014/main" id="{115B7F3F-A40D-4F24-8536-E2420B433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1" name="Graphic 12">
              <a:extLst>
                <a:ext uri="{FF2B5EF4-FFF2-40B4-BE49-F238E27FC236}">
                  <a16:creationId xmlns:a16="http://schemas.microsoft.com/office/drawing/2014/main" id="{CEF42844-A829-4ED2-A360-63BB2A7C4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42" name="Graphic 15">
              <a:extLst>
                <a:ext uri="{FF2B5EF4-FFF2-40B4-BE49-F238E27FC236}">
                  <a16:creationId xmlns:a16="http://schemas.microsoft.com/office/drawing/2014/main" id="{57B23B52-A1C3-44EF-BC11-9094A0DA1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43" name="Graphic 15">
              <a:extLst>
                <a:ext uri="{FF2B5EF4-FFF2-40B4-BE49-F238E27FC236}">
                  <a16:creationId xmlns:a16="http://schemas.microsoft.com/office/drawing/2014/main" id="{064E08E5-DA92-4CF2-A0BF-E34180022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7A222560-E657-4CAE-B667-7BE9E224B2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Shape 45">
            <a:extLst>
              <a:ext uri="{FF2B5EF4-FFF2-40B4-BE49-F238E27FC236}">
                <a16:creationId xmlns:a16="http://schemas.microsoft.com/office/drawing/2014/main" id="{59226104-0061-4319-8237-9C001BF85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8" name="Graphic 78">
            <a:extLst>
              <a:ext uri="{FF2B5EF4-FFF2-40B4-BE49-F238E27FC236}">
                <a16:creationId xmlns:a16="http://schemas.microsoft.com/office/drawing/2014/main" id="{AC552FEA-472E-4E74-B31D-531852C190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2310569"/>
            <a:ext cx="972241" cy="45718"/>
            <a:chOff x="4886325" y="3371754"/>
            <a:chExt cx="2418492" cy="113728"/>
          </a:xfrm>
          <a:solidFill>
            <a:schemeClr val="accent1"/>
          </a:solidFill>
        </p:grpSpPr>
        <p:sp>
          <p:nvSpPr>
            <p:cNvPr id="49" name="Graphic 78">
              <a:extLst>
                <a:ext uri="{FF2B5EF4-FFF2-40B4-BE49-F238E27FC236}">
                  <a16:creationId xmlns:a16="http://schemas.microsoft.com/office/drawing/2014/main" id="{41DF3078-C636-4776-A616-D5BF3BC280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50" name="Graphic 78">
              <a:extLst>
                <a:ext uri="{FF2B5EF4-FFF2-40B4-BE49-F238E27FC236}">
                  <a16:creationId xmlns:a16="http://schemas.microsoft.com/office/drawing/2014/main" id="{0D1A27FA-1310-4BC3-A071-1566746B2FB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51" name="Graphic 78">
                <a:extLst>
                  <a:ext uri="{FF2B5EF4-FFF2-40B4-BE49-F238E27FC236}">
                    <a16:creationId xmlns:a16="http://schemas.microsoft.com/office/drawing/2014/main" id="{99ACB9EB-84FE-4B33-9EF9-4EC7DAC2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52" name="Graphic 78">
                <a:extLst>
                  <a:ext uri="{FF2B5EF4-FFF2-40B4-BE49-F238E27FC236}">
                    <a16:creationId xmlns:a16="http://schemas.microsoft.com/office/drawing/2014/main" id="{826E5EFB-0EF9-4DB8-99CB-5DD72009D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53" name="Graphic 78">
                <a:extLst>
                  <a:ext uri="{FF2B5EF4-FFF2-40B4-BE49-F238E27FC236}">
                    <a16:creationId xmlns:a16="http://schemas.microsoft.com/office/drawing/2014/main" id="{86238E12-0689-4123-8B2E-E1CCFCC4C8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54" name="Graphic 78">
                <a:extLst>
                  <a:ext uri="{FF2B5EF4-FFF2-40B4-BE49-F238E27FC236}">
                    <a16:creationId xmlns:a16="http://schemas.microsoft.com/office/drawing/2014/main" id="{8538CF67-A00E-4955-A447-001BE02E7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useBgFill="1">
        <p:nvSpPr>
          <p:cNvPr id="56" name="Rectangle 55">
            <a:extLst>
              <a:ext uri="{FF2B5EF4-FFF2-40B4-BE49-F238E27FC236}">
                <a16:creationId xmlns:a16="http://schemas.microsoft.com/office/drawing/2014/main" id="{2F9C493A-9F03-49B4-B3FB-19CE5AC11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F2F35DB9-5CFB-9EB1-8218-EC2A1F6CFBD4}"/>
              </a:ext>
            </a:extLst>
          </p:cNvPr>
          <p:cNvSpPr>
            <a:spLocks noGrp="1"/>
          </p:cNvSpPr>
          <p:nvPr>
            <p:ph type="ctrTitle"/>
          </p:nvPr>
        </p:nvSpPr>
        <p:spPr>
          <a:xfrm>
            <a:off x="525717" y="787068"/>
            <a:ext cx="5566263" cy="1455091"/>
          </a:xfrm>
        </p:spPr>
        <p:txBody>
          <a:bodyPr vert="horz" lIns="91440" tIns="45720" rIns="91440" bIns="45720" rtlCol="0" anchor="b">
            <a:normAutofit/>
          </a:bodyPr>
          <a:lstStyle/>
          <a:p>
            <a:r>
              <a:rPr lang="en-US" sz="3600" dirty="0" err="1"/>
              <a:t>Kohtuutyö</a:t>
            </a:r>
            <a:r>
              <a:rPr lang="en-US" sz="3600" dirty="0"/>
              <a:t> </a:t>
            </a:r>
            <a:r>
              <a:rPr lang="en-US" sz="3600" dirty="0" err="1"/>
              <a:t>muutosvoimana</a:t>
            </a:r>
            <a:endParaRPr lang="en-US" sz="3600" dirty="0"/>
          </a:p>
        </p:txBody>
      </p:sp>
      <p:sp>
        <p:nvSpPr>
          <p:cNvPr id="58" name="Freeform: Shape 57">
            <a:extLst>
              <a:ext uri="{FF2B5EF4-FFF2-40B4-BE49-F238E27FC236}">
                <a16:creationId xmlns:a16="http://schemas.microsoft.com/office/drawing/2014/main" id="{90A46C7D-C1BB-49B8-8D37-39742820E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2"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0" name="Graphic 78">
            <a:extLst>
              <a:ext uri="{FF2B5EF4-FFF2-40B4-BE49-F238E27FC236}">
                <a16:creationId xmlns:a16="http://schemas.microsoft.com/office/drawing/2014/main" id="{61BBAB6F-65E6-4E2B-B363-6AB27C84E0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717" y="2585111"/>
            <a:ext cx="972241" cy="45718"/>
            <a:chOff x="4886325" y="3371754"/>
            <a:chExt cx="2418492" cy="113728"/>
          </a:xfrm>
          <a:solidFill>
            <a:schemeClr val="accent1"/>
          </a:solidFill>
        </p:grpSpPr>
        <p:sp>
          <p:nvSpPr>
            <p:cNvPr id="61" name="Graphic 78">
              <a:extLst>
                <a:ext uri="{FF2B5EF4-FFF2-40B4-BE49-F238E27FC236}">
                  <a16:creationId xmlns:a16="http://schemas.microsoft.com/office/drawing/2014/main" id="{6DA3BBB2-E620-4C13-98C9-FE1EF7D2E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62" name="Graphic 78">
              <a:extLst>
                <a:ext uri="{FF2B5EF4-FFF2-40B4-BE49-F238E27FC236}">
                  <a16:creationId xmlns:a16="http://schemas.microsoft.com/office/drawing/2014/main" id="{ADC9AB5D-88A1-4FA9-B467-E8EF8FFE5B5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63" name="Graphic 78">
                <a:extLst>
                  <a:ext uri="{FF2B5EF4-FFF2-40B4-BE49-F238E27FC236}">
                    <a16:creationId xmlns:a16="http://schemas.microsoft.com/office/drawing/2014/main" id="{0867B8E5-4535-4743-8235-6612FEA410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64" name="Graphic 78">
                <a:extLst>
                  <a:ext uri="{FF2B5EF4-FFF2-40B4-BE49-F238E27FC236}">
                    <a16:creationId xmlns:a16="http://schemas.microsoft.com/office/drawing/2014/main" id="{BE48FEA7-5915-4751-8090-63F30943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65" name="Graphic 78">
                <a:extLst>
                  <a:ext uri="{FF2B5EF4-FFF2-40B4-BE49-F238E27FC236}">
                    <a16:creationId xmlns:a16="http://schemas.microsoft.com/office/drawing/2014/main" id="{32B378CE-44FD-4120-B9ED-7828D4EE9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66" name="Graphic 78">
                <a:extLst>
                  <a:ext uri="{FF2B5EF4-FFF2-40B4-BE49-F238E27FC236}">
                    <a16:creationId xmlns:a16="http://schemas.microsoft.com/office/drawing/2014/main" id="{40FA43D3-D34B-4BC7-80D0-F3E75A222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3" name="Subtitle 2">
            <a:extLst>
              <a:ext uri="{FF2B5EF4-FFF2-40B4-BE49-F238E27FC236}">
                <a16:creationId xmlns:a16="http://schemas.microsoft.com/office/drawing/2014/main" id="{53BF0499-CD97-5D86-5F1F-74E7593D37E7}"/>
              </a:ext>
            </a:extLst>
          </p:cNvPr>
          <p:cNvSpPr>
            <a:spLocks noGrp="1"/>
          </p:cNvSpPr>
          <p:nvPr>
            <p:ph type="subTitle" idx="1"/>
          </p:nvPr>
        </p:nvSpPr>
        <p:spPr>
          <a:xfrm>
            <a:off x="525717" y="2796427"/>
            <a:ext cx="5566263" cy="3274503"/>
          </a:xfrm>
        </p:spPr>
        <p:txBody>
          <a:bodyPr vert="horz" lIns="91440" tIns="45720" rIns="91440" bIns="45720" rtlCol="0">
            <a:normAutofit/>
          </a:bodyPr>
          <a:lstStyle/>
          <a:p>
            <a:r>
              <a:rPr lang="en-US" dirty="0"/>
              <a:t>Eeva Houtbeckers, </a:t>
            </a:r>
            <a:r>
              <a:rPr lang="en-US" dirty="0" err="1"/>
              <a:t>dosentti</a:t>
            </a:r>
            <a:r>
              <a:rPr lang="en-US" dirty="0"/>
              <a:t>, KTT</a:t>
            </a:r>
          </a:p>
          <a:p>
            <a:r>
              <a:rPr lang="en-US" dirty="0" err="1"/>
              <a:t>Itä-Suomen</a:t>
            </a:r>
            <a:r>
              <a:rPr lang="en-US" dirty="0"/>
              <a:t> </a:t>
            </a:r>
            <a:r>
              <a:rPr lang="en-US" dirty="0" err="1"/>
              <a:t>yliopisto</a:t>
            </a:r>
            <a:r>
              <a:rPr lang="en-US" dirty="0"/>
              <a:t> | Helsingin </a:t>
            </a:r>
            <a:r>
              <a:rPr lang="en-US" dirty="0" err="1"/>
              <a:t>yliopisto</a:t>
            </a:r>
            <a:r>
              <a:rPr lang="en-US" dirty="0"/>
              <a:t> | Untame </a:t>
            </a:r>
            <a:r>
              <a:rPr lang="en-US" dirty="0" err="1"/>
              <a:t>tutkimuskollektiivi</a:t>
            </a:r>
            <a:endParaRPr lang="en-US" dirty="0"/>
          </a:p>
          <a:p>
            <a:r>
              <a:rPr lang="en-US" dirty="0"/>
              <a:t>10.10.2025</a:t>
            </a:r>
          </a:p>
          <a:p>
            <a:r>
              <a:rPr lang="en-US" dirty="0"/>
              <a:t>Kohtuus </a:t>
            </a:r>
            <a:r>
              <a:rPr lang="en-US" dirty="0" err="1"/>
              <a:t>Vaarassa</a:t>
            </a:r>
            <a:r>
              <a:rPr lang="en-US" dirty="0"/>
              <a:t> 2025</a:t>
            </a:r>
          </a:p>
        </p:txBody>
      </p:sp>
      <p:pic>
        <p:nvPicPr>
          <p:cNvPr id="6" name="Picture 5">
            <a:extLst>
              <a:ext uri="{FF2B5EF4-FFF2-40B4-BE49-F238E27FC236}">
                <a16:creationId xmlns:a16="http://schemas.microsoft.com/office/drawing/2014/main" id="{CF3792FE-5599-BE9D-45D5-F0711DBBB24A}"/>
              </a:ext>
            </a:extLst>
          </p:cNvPr>
          <p:cNvPicPr>
            <a:picLocks noChangeAspect="1"/>
          </p:cNvPicPr>
          <p:nvPr/>
        </p:nvPicPr>
        <p:blipFill>
          <a:blip r:embed="rId2"/>
          <a:srcRect l="10801" r="6664"/>
          <a:stretch>
            <a:fillRect/>
          </a:stretch>
        </p:blipFill>
        <p:spPr>
          <a:xfrm>
            <a:off x="6531789" y="10"/>
            <a:ext cx="5660211" cy="6857990"/>
          </a:xfrm>
          <a:prstGeom prst="rect">
            <a:avLst/>
          </a:prstGeom>
        </p:spPr>
      </p:pic>
      <p:sp>
        <p:nvSpPr>
          <p:cNvPr id="68" name="Freeform: Shape 67">
            <a:extLst>
              <a:ext uri="{FF2B5EF4-FFF2-40B4-BE49-F238E27FC236}">
                <a16:creationId xmlns:a16="http://schemas.microsoft.com/office/drawing/2014/main" id="{55820E42-2F9D-41EF-B67F-522A133B3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0" name="Group 69">
            <a:extLst>
              <a:ext uri="{FF2B5EF4-FFF2-40B4-BE49-F238E27FC236}">
                <a16:creationId xmlns:a16="http://schemas.microsoft.com/office/drawing/2014/main" id="{13D9BC31-B57D-4933-AD83-94F462D4C2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71" name="Freeform: Shape 70">
              <a:extLst>
                <a:ext uri="{FF2B5EF4-FFF2-40B4-BE49-F238E27FC236}">
                  <a16:creationId xmlns:a16="http://schemas.microsoft.com/office/drawing/2014/main" id="{D84AFEA3-A055-41AE-96F3-34BA581424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72" name="Freeform: Shape 71">
              <a:extLst>
                <a:ext uri="{FF2B5EF4-FFF2-40B4-BE49-F238E27FC236}">
                  <a16:creationId xmlns:a16="http://schemas.microsoft.com/office/drawing/2014/main" id="{9028771F-62FA-4349-B7A8-CE1682D2C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73" name="Freeform: Shape 72">
              <a:extLst>
                <a:ext uri="{FF2B5EF4-FFF2-40B4-BE49-F238E27FC236}">
                  <a16:creationId xmlns:a16="http://schemas.microsoft.com/office/drawing/2014/main" id="{319CDEE6-CB2F-49F0-B237-2A26A3D1D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74" name="Graphic 12">
              <a:extLst>
                <a:ext uri="{FF2B5EF4-FFF2-40B4-BE49-F238E27FC236}">
                  <a16:creationId xmlns:a16="http://schemas.microsoft.com/office/drawing/2014/main" id="{3DD82286-02D2-4210-A797-5D502D44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75" name="Graphic 15">
              <a:extLst>
                <a:ext uri="{FF2B5EF4-FFF2-40B4-BE49-F238E27FC236}">
                  <a16:creationId xmlns:a16="http://schemas.microsoft.com/office/drawing/2014/main" id="{735449F4-80DA-4E06-B3B6-B9F519F4A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76" name="Graphic 15">
              <a:extLst>
                <a:ext uri="{FF2B5EF4-FFF2-40B4-BE49-F238E27FC236}">
                  <a16:creationId xmlns:a16="http://schemas.microsoft.com/office/drawing/2014/main" id="{61FABA3B-05B6-433C-90F9-8D9691A84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E1FEBA45-D0A3-4091-9956-161EDA21A0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0268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A3152-600F-FF40-A068-CBCA4B2443A2}"/>
              </a:ext>
            </a:extLst>
          </p:cNvPr>
          <p:cNvSpPr>
            <a:spLocks noGrp="1"/>
          </p:cNvSpPr>
          <p:nvPr>
            <p:ph type="title"/>
          </p:nvPr>
        </p:nvSpPr>
        <p:spPr>
          <a:xfrm>
            <a:off x="4970109" y="484632"/>
            <a:ext cx="6730277" cy="1609344"/>
          </a:xfrm>
          <a:ln>
            <a:noFill/>
          </a:ln>
        </p:spPr>
        <p:txBody>
          <a:bodyPr vert="horz" lIns="91440" tIns="45720" rIns="91440" bIns="45720" rtlCol="0" anchor="ctr">
            <a:normAutofit/>
          </a:bodyPr>
          <a:lstStyle/>
          <a:p>
            <a:r>
              <a:rPr lang="fi-FI" sz="3800" b="1" dirty="0"/>
              <a:t>(1) Jatkaminen tavanomaiseen tapaan</a:t>
            </a:r>
          </a:p>
        </p:txBody>
      </p:sp>
      <p:pic>
        <p:nvPicPr>
          <p:cNvPr id="10" name="Picture 9" descr="A green lines on a white background&#10;&#10;Description automatically generated">
            <a:extLst>
              <a:ext uri="{FF2B5EF4-FFF2-40B4-BE49-F238E27FC236}">
                <a16:creationId xmlns:a16="http://schemas.microsoft.com/office/drawing/2014/main" id="{D4FDBBF6-7395-CB32-F37E-8A7ACDF0C5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44" y="10"/>
            <a:ext cx="4646726" cy="6857990"/>
          </a:xfrm>
          <a:prstGeom prst="rect">
            <a:avLst/>
          </a:prstGeom>
        </p:spPr>
      </p:pic>
      <p:sp>
        <p:nvSpPr>
          <p:cNvPr id="4" name="Content Placeholder 3">
            <a:extLst>
              <a:ext uri="{FF2B5EF4-FFF2-40B4-BE49-F238E27FC236}">
                <a16:creationId xmlns:a16="http://schemas.microsoft.com/office/drawing/2014/main" id="{5B59C073-B83F-E84B-AA67-EAA3D93A9631}"/>
              </a:ext>
            </a:extLst>
          </p:cNvPr>
          <p:cNvSpPr>
            <a:spLocks noGrp="1"/>
          </p:cNvSpPr>
          <p:nvPr>
            <p:ph sz="half" idx="2"/>
          </p:nvPr>
        </p:nvSpPr>
        <p:spPr>
          <a:xfrm>
            <a:off x="4970109" y="2121408"/>
            <a:ext cx="6365762" cy="4050792"/>
          </a:xfrm>
        </p:spPr>
        <p:txBody>
          <a:bodyPr vert="horz" lIns="91440" tIns="45720" rIns="91440" bIns="45720" rtlCol="0">
            <a:normAutofit lnSpcReduction="10000"/>
          </a:bodyPr>
          <a:lstStyle/>
          <a:p>
            <a:pPr marL="457200" lvl="1" indent="-457200"/>
            <a:r>
              <a:rPr lang="fi-FI" sz="2600" dirty="0"/>
              <a:t>Kasvutalous on edellytys hyvinvoinnille</a:t>
            </a:r>
          </a:p>
          <a:p>
            <a:pPr marL="457200" lvl="1" indent="-457200"/>
            <a:r>
              <a:rPr lang="fi-FI" sz="2600" dirty="0"/>
              <a:t>Ihminen saa käyttää luontoa hyödykkeenä</a:t>
            </a:r>
          </a:p>
          <a:p>
            <a:pPr marL="457200" lvl="1" indent="-457200"/>
            <a:r>
              <a:rPr lang="fi-FI" sz="2600" dirty="0"/>
              <a:t>Kulutuksen lisääminen palvelee (kasvu)taloutta</a:t>
            </a:r>
          </a:p>
          <a:p>
            <a:pPr marL="457200" lvl="1" indent="-457200"/>
            <a:r>
              <a:rPr lang="fi-FI" sz="2600" dirty="0"/>
              <a:t>Edistys on pääasia</a:t>
            </a:r>
          </a:p>
          <a:p>
            <a:pPr marL="457200" lvl="1" indent="-457200"/>
            <a:r>
              <a:rPr lang="fi-FI" sz="2600" dirty="0"/>
              <a:t>Muiden ihmisten / kansakuntien / lajien ongelmat eivät ole meidän</a:t>
            </a:r>
          </a:p>
        </p:txBody>
      </p:sp>
      <p:sp>
        <p:nvSpPr>
          <p:cNvPr id="5" name="TextBox 4">
            <a:extLst>
              <a:ext uri="{FF2B5EF4-FFF2-40B4-BE49-F238E27FC236}">
                <a16:creationId xmlns:a16="http://schemas.microsoft.com/office/drawing/2014/main" id="{9138D1A5-BCDC-45B6-C6A0-F004033C010B}"/>
              </a:ext>
            </a:extLst>
          </p:cNvPr>
          <p:cNvSpPr txBox="1"/>
          <p:nvPr/>
        </p:nvSpPr>
        <p:spPr>
          <a:xfrm>
            <a:off x="10651233" y="6443128"/>
            <a:ext cx="1283428" cy="276999"/>
          </a:xfrm>
          <a:prstGeom prst="rect">
            <a:avLst/>
          </a:prstGeom>
          <a:noFill/>
        </p:spPr>
        <p:txBody>
          <a:bodyPr wrap="none" rtlCol="0">
            <a:spAutoFit/>
          </a:bodyPr>
          <a:lstStyle/>
          <a:p>
            <a:r>
              <a:rPr lang="en-FI" sz="1200" dirty="0"/>
              <a:t>E. Houtbeckers </a:t>
            </a:r>
          </a:p>
        </p:txBody>
      </p:sp>
      <p:sp>
        <p:nvSpPr>
          <p:cNvPr id="6" name="TextBox 5">
            <a:extLst>
              <a:ext uri="{FF2B5EF4-FFF2-40B4-BE49-F238E27FC236}">
                <a16:creationId xmlns:a16="http://schemas.microsoft.com/office/drawing/2014/main" id="{E5EDE6C6-67AA-D3CD-EC4C-35FAE3F5568C}"/>
              </a:ext>
            </a:extLst>
          </p:cNvPr>
          <p:cNvSpPr txBox="1"/>
          <p:nvPr/>
        </p:nvSpPr>
        <p:spPr>
          <a:xfrm>
            <a:off x="4970109" y="6172200"/>
            <a:ext cx="3783600" cy="338554"/>
          </a:xfrm>
          <a:prstGeom prst="rect">
            <a:avLst/>
          </a:prstGeom>
          <a:noFill/>
        </p:spPr>
        <p:txBody>
          <a:bodyPr wrap="none" rtlCol="0">
            <a:spAutoFit/>
          </a:bodyPr>
          <a:lstStyle/>
          <a:p>
            <a:r>
              <a:rPr lang="en-FI" sz="1600" dirty="0">
                <a:solidFill>
                  <a:schemeClr val="accent2"/>
                </a:solidFill>
              </a:rPr>
              <a:t>Macy &amp; Johnstone (2012): Active hope</a:t>
            </a:r>
          </a:p>
        </p:txBody>
      </p:sp>
    </p:spTree>
    <p:extLst>
      <p:ext uri="{BB962C8B-B14F-4D97-AF65-F5344CB8AC3E}">
        <p14:creationId xmlns:p14="http://schemas.microsoft.com/office/powerpoint/2010/main" val="384168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A3152-600F-FF40-A068-CBCA4B2443A2}"/>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sz="3800" b="1" dirty="0"/>
              <a:t>(2) </a:t>
            </a:r>
            <a:r>
              <a:rPr lang="en-US" sz="3800" b="1" dirty="0" err="1"/>
              <a:t>Suuri</a:t>
            </a:r>
            <a:r>
              <a:rPr lang="en-US" sz="3800" b="1" dirty="0"/>
              <a:t> </a:t>
            </a:r>
            <a:r>
              <a:rPr lang="en-US" sz="3800" b="1" dirty="0" err="1"/>
              <a:t>hajoaminen</a:t>
            </a:r>
            <a:endParaRPr lang="en-US" sz="3800" b="1" dirty="0"/>
          </a:p>
        </p:txBody>
      </p:sp>
      <p:sp>
        <p:nvSpPr>
          <p:cNvPr id="6" name="Content Placeholder 5">
            <a:extLst>
              <a:ext uri="{FF2B5EF4-FFF2-40B4-BE49-F238E27FC236}">
                <a16:creationId xmlns:a16="http://schemas.microsoft.com/office/drawing/2014/main" id="{F38A6674-1523-BD44-8366-79FFBA1544B7}"/>
              </a:ext>
            </a:extLst>
          </p:cNvPr>
          <p:cNvSpPr>
            <a:spLocks noGrp="1"/>
          </p:cNvSpPr>
          <p:nvPr>
            <p:ph sz="quarter" idx="4"/>
          </p:nvPr>
        </p:nvSpPr>
        <p:spPr>
          <a:xfrm>
            <a:off x="838200" y="2333297"/>
            <a:ext cx="4619621" cy="3843666"/>
          </a:xfrm>
        </p:spPr>
        <p:txBody>
          <a:bodyPr vert="horz" lIns="91440" tIns="45720" rIns="91440" bIns="45720" rtlCol="0">
            <a:normAutofit/>
          </a:bodyPr>
          <a:lstStyle/>
          <a:p>
            <a:pPr marL="285750" lvl="1" indent="-285750"/>
            <a:r>
              <a:rPr lang="fi-FI" sz="2100" noProof="1"/>
              <a:t>Talouslama</a:t>
            </a:r>
          </a:p>
          <a:p>
            <a:pPr marL="285750" lvl="1" indent="-285750"/>
            <a:r>
              <a:rPr lang="fi-FI" sz="2100" noProof="1"/>
              <a:t>Resurssien hupeneminen</a:t>
            </a:r>
          </a:p>
          <a:p>
            <a:pPr marL="285750" lvl="1" indent="-285750"/>
            <a:r>
              <a:rPr lang="fi-FI" sz="2100" noProof="1"/>
              <a:t>Ilmaston kuumeneminen</a:t>
            </a:r>
          </a:p>
          <a:p>
            <a:pPr marL="285750" lvl="1" indent="-285750"/>
            <a:r>
              <a:rPr lang="fi-FI" sz="2100" noProof="1"/>
              <a:t>Yhteiskunnallinen jakautuminen ja sodat</a:t>
            </a:r>
          </a:p>
          <a:p>
            <a:pPr marL="285750" lvl="1" indent="-285750"/>
            <a:r>
              <a:rPr lang="fi-FI" sz="2100" noProof="1"/>
              <a:t>Lajien massasukupuutto</a:t>
            </a:r>
          </a:p>
          <a:p>
            <a:pPr marL="342900" indent="-342900">
              <a:buFont typeface="Arial" panose="020B0604020202020204" pitchFamily="34" charset="0"/>
              <a:buChar char="•"/>
            </a:pPr>
            <a:endParaRPr lang="fi-FI" sz="2100" noProof="1"/>
          </a:p>
        </p:txBody>
      </p:sp>
      <p:pic>
        <p:nvPicPr>
          <p:cNvPr id="30" name="Picture 29" descr="A black and orange vertical lines&#10;&#10;AI-generated content may be incorrect.">
            <a:extLst>
              <a:ext uri="{FF2B5EF4-FFF2-40B4-BE49-F238E27FC236}">
                <a16:creationId xmlns:a16="http://schemas.microsoft.com/office/drawing/2014/main" id="{BE172C1C-4FAA-939B-3F8E-B9E154E41C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TextBox 3">
            <a:extLst>
              <a:ext uri="{FF2B5EF4-FFF2-40B4-BE49-F238E27FC236}">
                <a16:creationId xmlns:a16="http://schemas.microsoft.com/office/drawing/2014/main" id="{A13578FB-0DAD-5ECA-87B7-2D1A28E67B16}"/>
              </a:ext>
            </a:extLst>
          </p:cNvPr>
          <p:cNvSpPr txBox="1"/>
          <p:nvPr/>
        </p:nvSpPr>
        <p:spPr>
          <a:xfrm>
            <a:off x="10690989" y="6433189"/>
            <a:ext cx="1283428" cy="276999"/>
          </a:xfrm>
          <a:prstGeom prst="rect">
            <a:avLst/>
          </a:prstGeom>
          <a:noFill/>
        </p:spPr>
        <p:txBody>
          <a:bodyPr wrap="none" rtlCol="0">
            <a:spAutoFit/>
          </a:bodyPr>
          <a:lstStyle/>
          <a:p>
            <a:r>
              <a:rPr lang="en-FI" sz="1200" dirty="0">
                <a:solidFill>
                  <a:schemeClr val="bg1"/>
                </a:solidFill>
              </a:rPr>
              <a:t>E. Houtbeckers </a:t>
            </a:r>
          </a:p>
        </p:txBody>
      </p:sp>
      <p:sp>
        <p:nvSpPr>
          <p:cNvPr id="5" name="TextBox 4">
            <a:extLst>
              <a:ext uri="{FF2B5EF4-FFF2-40B4-BE49-F238E27FC236}">
                <a16:creationId xmlns:a16="http://schemas.microsoft.com/office/drawing/2014/main" id="{FDA1D7BC-41CD-EBBE-81EE-0425FB748F7E}"/>
              </a:ext>
            </a:extLst>
          </p:cNvPr>
          <p:cNvSpPr txBox="1"/>
          <p:nvPr/>
        </p:nvSpPr>
        <p:spPr>
          <a:xfrm>
            <a:off x="835152" y="5276539"/>
            <a:ext cx="3783600" cy="338554"/>
          </a:xfrm>
          <a:prstGeom prst="rect">
            <a:avLst/>
          </a:prstGeom>
          <a:noFill/>
        </p:spPr>
        <p:txBody>
          <a:bodyPr wrap="none" rtlCol="0">
            <a:spAutoFit/>
          </a:bodyPr>
          <a:lstStyle/>
          <a:p>
            <a:r>
              <a:rPr lang="en-FI" sz="1600" dirty="0">
                <a:solidFill>
                  <a:schemeClr val="accent2"/>
                </a:solidFill>
              </a:rPr>
              <a:t>Macy &amp; Johnstone (2012): Active hope</a:t>
            </a:r>
          </a:p>
        </p:txBody>
      </p:sp>
    </p:spTree>
    <p:extLst>
      <p:ext uri="{BB962C8B-B14F-4D97-AF65-F5344CB8AC3E}">
        <p14:creationId xmlns:p14="http://schemas.microsoft.com/office/powerpoint/2010/main" val="35155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nodePh="1">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nodePh="1">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nodePh="1">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nodePh="1">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A48A9-B81D-E2F6-1A74-0560621DD988}"/>
              </a:ext>
            </a:extLst>
          </p:cNvPr>
          <p:cNvSpPr>
            <a:spLocks noGrp="1"/>
          </p:cNvSpPr>
          <p:nvPr>
            <p:ph type="title"/>
          </p:nvPr>
        </p:nvSpPr>
        <p:spPr>
          <a:xfrm>
            <a:off x="6532546" y="747546"/>
            <a:ext cx="4869179" cy="754132"/>
          </a:xfrm>
        </p:spPr>
        <p:txBody>
          <a:bodyPr>
            <a:normAutofit/>
          </a:bodyPr>
          <a:lstStyle/>
          <a:p>
            <a:r>
              <a:rPr lang="en-FI" sz="3800" b="1" dirty="0">
                <a:solidFill>
                  <a:srgbClr val="000000"/>
                </a:solidFill>
              </a:rPr>
              <a:t>(3) Suuri käänne</a:t>
            </a:r>
            <a:endParaRPr lang="fi-FI" sz="3800" dirty="0">
              <a:solidFill>
                <a:srgbClr val="000000"/>
              </a:solidFill>
            </a:endParaRPr>
          </a:p>
        </p:txBody>
      </p:sp>
      <p:pic>
        <p:nvPicPr>
          <p:cNvPr id="5" name="Picture 4" descr="Suuri laskuvarjohyppääjien ryhmä taivaalla">
            <a:extLst>
              <a:ext uri="{FF2B5EF4-FFF2-40B4-BE49-F238E27FC236}">
                <a16:creationId xmlns:a16="http://schemas.microsoft.com/office/drawing/2014/main" id="{9D91A1E9-9743-8C2C-8AC0-2EABBB3540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866" y="401980"/>
            <a:ext cx="6115733" cy="6456021"/>
          </a:xfrm>
          <a:custGeom>
            <a:avLst/>
            <a:gdLst/>
            <a:ahLst/>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p:spPr>
      </p:pic>
      <p:sp>
        <p:nvSpPr>
          <p:cNvPr id="3" name="Content Placeholder 2">
            <a:extLst>
              <a:ext uri="{FF2B5EF4-FFF2-40B4-BE49-F238E27FC236}">
                <a16:creationId xmlns:a16="http://schemas.microsoft.com/office/drawing/2014/main" id="{C0F7C622-2F29-FD5A-6351-070A94E9C65F}"/>
              </a:ext>
            </a:extLst>
          </p:cNvPr>
          <p:cNvSpPr>
            <a:spLocks noGrp="1"/>
          </p:cNvSpPr>
          <p:nvPr>
            <p:ph idx="1"/>
          </p:nvPr>
        </p:nvSpPr>
        <p:spPr>
          <a:xfrm>
            <a:off x="6587545" y="2249224"/>
            <a:ext cx="4869179" cy="3824030"/>
          </a:xfrm>
        </p:spPr>
        <p:txBody>
          <a:bodyPr anchor="t">
            <a:normAutofit/>
          </a:bodyPr>
          <a:lstStyle/>
          <a:p>
            <a:pPr marL="400050" indent="-400050">
              <a:buAutoNum type="romanUcParenBoth"/>
            </a:pPr>
            <a:r>
              <a:rPr lang="en-FI" dirty="0">
                <a:solidFill>
                  <a:srgbClr val="000000"/>
                </a:solidFill>
              </a:rPr>
              <a:t>Pidättelevät (holding) toimet</a:t>
            </a:r>
          </a:p>
          <a:p>
            <a:pPr marL="0" indent="0">
              <a:buNone/>
            </a:pPr>
            <a:endParaRPr lang="en-FI" dirty="0">
              <a:solidFill>
                <a:srgbClr val="000000"/>
              </a:solidFill>
            </a:endParaRPr>
          </a:p>
          <a:p>
            <a:pPr marL="342900" lvl="1" indent="-342900"/>
            <a:r>
              <a:rPr lang="fi-FI" sz="2000" dirty="0">
                <a:solidFill>
                  <a:srgbClr val="000000"/>
                </a:solidFill>
              </a:rPr>
              <a:t>Niiden vahinkojen hidastaminen, joita ennallaan jatkaminen aiheuttaa</a:t>
            </a:r>
          </a:p>
          <a:p>
            <a:pPr marL="342900" lvl="1" indent="-342900"/>
            <a:r>
              <a:rPr lang="fi-FI" sz="2000" dirty="0">
                <a:solidFill>
                  <a:srgbClr val="000000"/>
                </a:solidFill>
              </a:rPr>
              <a:t>Tietoisuuden lisääminen, todisteiden kerääminen ja dokumentointi</a:t>
            </a:r>
            <a:endParaRPr lang="en-FI" sz="2000" dirty="0">
              <a:solidFill>
                <a:srgbClr val="000000"/>
              </a:solidFill>
            </a:endParaRPr>
          </a:p>
          <a:p>
            <a:pPr marL="342900" lvl="1" indent="-342900"/>
            <a:r>
              <a:rPr lang="fi-FI" sz="2000" dirty="0">
                <a:solidFill>
                  <a:srgbClr val="000000"/>
                </a:solidFill>
              </a:rPr>
              <a:t>Ihmishenkien, lajien ja ekosysteemien pelastaminen</a:t>
            </a:r>
          </a:p>
          <a:p>
            <a:endParaRPr lang="fi-FI" dirty="0">
              <a:solidFill>
                <a:srgbClr val="000000"/>
              </a:solidFill>
            </a:endParaRPr>
          </a:p>
        </p:txBody>
      </p:sp>
      <p:sp>
        <p:nvSpPr>
          <p:cNvPr id="4" name="TextBox 3">
            <a:extLst>
              <a:ext uri="{FF2B5EF4-FFF2-40B4-BE49-F238E27FC236}">
                <a16:creationId xmlns:a16="http://schemas.microsoft.com/office/drawing/2014/main" id="{433F1AF1-A50C-6B6E-8034-A6698E86B798}"/>
              </a:ext>
            </a:extLst>
          </p:cNvPr>
          <p:cNvSpPr txBox="1"/>
          <p:nvPr/>
        </p:nvSpPr>
        <p:spPr>
          <a:xfrm>
            <a:off x="6587545" y="5505139"/>
            <a:ext cx="3783600" cy="338554"/>
          </a:xfrm>
          <a:prstGeom prst="rect">
            <a:avLst/>
          </a:prstGeom>
          <a:noFill/>
        </p:spPr>
        <p:txBody>
          <a:bodyPr wrap="none" rtlCol="0">
            <a:spAutoFit/>
          </a:bodyPr>
          <a:lstStyle/>
          <a:p>
            <a:r>
              <a:rPr lang="en-FI" sz="1600" dirty="0">
                <a:solidFill>
                  <a:schemeClr val="accent2"/>
                </a:solidFill>
              </a:rPr>
              <a:t>Macy &amp; Johnstone (2012): Active hope</a:t>
            </a:r>
          </a:p>
        </p:txBody>
      </p:sp>
      <p:sp>
        <p:nvSpPr>
          <p:cNvPr id="8" name="TextBox 7">
            <a:extLst>
              <a:ext uri="{FF2B5EF4-FFF2-40B4-BE49-F238E27FC236}">
                <a16:creationId xmlns:a16="http://schemas.microsoft.com/office/drawing/2014/main" id="{8FCD9A5D-7B7B-4F54-0A2A-D169D2D5288A}"/>
              </a:ext>
            </a:extLst>
          </p:cNvPr>
          <p:cNvSpPr txBox="1"/>
          <p:nvPr/>
        </p:nvSpPr>
        <p:spPr>
          <a:xfrm>
            <a:off x="10651233" y="6443128"/>
            <a:ext cx="1283428" cy="276999"/>
          </a:xfrm>
          <a:prstGeom prst="rect">
            <a:avLst/>
          </a:prstGeom>
          <a:noFill/>
        </p:spPr>
        <p:txBody>
          <a:bodyPr wrap="none" rtlCol="0">
            <a:spAutoFit/>
          </a:bodyPr>
          <a:lstStyle/>
          <a:p>
            <a:r>
              <a:rPr lang="en-FI" sz="1200" dirty="0"/>
              <a:t>E. Houtbeckers </a:t>
            </a:r>
          </a:p>
        </p:txBody>
      </p:sp>
    </p:spTree>
    <p:extLst>
      <p:ext uri="{BB962C8B-B14F-4D97-AF65-F5344CB8AC3E}">
        <p14:creationId xmlns:p14="http://schemas.microsoft.com/office/powerpoint/2010/main" val="4067423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D-laatikoiden runkoja">
            <a:extLst>
              <a:ext uri="{FF2B5EF4-FFF2-40B4-BE49-F238E27FC236}">
                <a16:creationId xmlns:a16="http://schemas.microsoft.com/office/drawing/2014/main" id="{4F0D5BDC-EC55-6517-FDF1-7EFD87F4FE6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866" y="401980"/>
            <a:ext cx="6115733" cy="6456021"/>
          </a:xfrm>
          <a:custGeom>
            <a:avLst/>
            <a:gdLst/>
            <a:ahLst/>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p:spPr>
      </p:pic>
      <p:sp>
        <p:nvSpPr>
          <p:cNvPr id="3" name="Content Placeholder 2">
            <a:extLst>
              <a:ext uri="{FF2B5EF4-FFF2-40B4-BE49-F238E27FC236}">
                <a16:creationId xmlns:a16="http://schemas.microsoft.com/office/drawing/2014/main" id="{9286F98C-EB19-E259-D92B-B9CB79810360}"/>
              </a:ext>
            </a:extLst>
          </p:cNvPr>
          <p:cNvSpPr>
            <a:spLocks noGrp="1"/>
          </p:cNvSpPr>
          <p:nvPr>
            <p:ph idx="1"/>
          </p:nvPr>
        </p:nvSpPr>
        <p:spPr>
          <a:xfrm>
            <a:off x="6587545" y="2249225"/>
            <a:ext cx="4869179" cy="3824030"/>
          </a:xfrm>
        </p:spPr>
        <p:txBody>
          <a:bodyPr anchor="t">
            <a:normAutofit lnSpcReduction="10000"/>
          </a:bodyPr>
          <a:lstStyle/>
          <a:p>
            <a:pPr marL="514350" indent="-514350">
              <a:buFont typeface="+mj-lt"/>
              <a:buAutoNum type="romanUcPeriod" startAt="2"/>
            </a:pPr>
            <a:r>
              <a:rPr lang="fi-FI" dirty="0">
                <a:solidFill>
                  <a:srgbClr val="000000"/>
                </a:solidFill>
              </a:rPr>
              <a:t>Elämää ylläpitävät järjestelmät ja käytännöt</a:t>
            </a:r>
          </a:p>
          <a:p>
            <a:pPr marL="0" indent="0">
              <a:buNone/>
            </a:pPr>
            <a:endParaRPr lang="en-FI" dirty="0">
              <a:solidFill>
                <a:srgbClr val="000000"/>
              </a:solidFill>
            </a:endParaRPr>
          </a:p>
          <a:p>
            <a:pPr marL="342900" lvl="1" indent="-342900"/>
            <a:r>
              <a:rPr lang="fi-FI" sz="2000" dirty="0">
                <a:solidFill>
                  <a:srgbClr val="000000"/>
                </a:solidFill>
              </a:rPr>
              <a:t>Toimintatapojen uudelleenajattelu </a:t>
            </a:r>
          </a:p>
          <a:p>
            <a:pPr marL="342900" lvl="1" indent="-342900"/>
            <a:r>
              <a:rPr lang="fi-FI" sz="2000" dirty="0">
                <a:solidFill>
                  <a:srgbClr val="000000"/>
                </a:solidFill>
              </a:rPr>
              <a:t>Eri aloilla, kuten terveydenhuollossa, ruuantuotannossa, liike-elämässä, liikenteessä, viestinnässä, taloudessa ja psykologiassa</a:t>
            </a:r>
            <a:r>
              <a:rPr lang="en-FI" sz="2000" dirty="0">
                <a:solidFill>
                  <a:srgbClr val="000000"/>
                </a:solidFill>
              </a:rPr>
              <a:t> </a:t>
            </a:r>
          </a:p>
          <a:p>
            <a:pPr marL="342900" lvl="1" indent="-342900"/>
            <a:r>
              <a:rPr lang="fi-FI" sz="2000" dirty="0">
                <a:solidFill>
                  <a:srgbClr val="000000"/>
                </a:solidFill>
              </a:rPr>
              <a:t>Mahdollisuus tulla osaksi suurta käännettä osana omaa ammatillista identiteettiään</a:t>
            </a:r>
            <a:r>
              <a:rPr lang="en-FI" sz="2000" dirty="0">
                <a:solidFill>
                  <a:srgbClr val="000000"/>
                </a:solidFill>
              </a:rPr>
              <a:t> </a:t>
            </a:r>
            <a:endParaRPr lang="fi-FI" dirty="0">
              <a:solidFill>
                <a:srgbClr val="000000"/>
              </a:solidFill>
            </a:endParaRPr>
          </a:p>
        </p:txBody>
      </p:sp>
      <p:sp>
        <p:nvSpPr>
          <p:cNvPr id="4" name="Title 1">
            <a:extLst>
              <a:ext uri="{FF2B5EF4-FFF2-40B4-BE49-F238E27FC236}">
                <a16:creationId xmlns:a16="http://schemas.microsoft.com/office/drawing/2014/main" id="{666CD7FD-0FD8-BCC6-149B-14128CC9833A}"/>
              </a:ext>
            </a:extLst>
          </p:cNvPr>
          <p:cNvSpPr>
            <a:spLocks noGrp="1"/>
          </p:cNvSpPr>
          <p:nvPr>
            <p:ph type="title"/>
          </p:nvPr>
        </p:nvSpPr>
        <p:spPr>
          <a:xfrm>
            <a:off x="6532546" y="747546"/>
            <a:ext cx="4869179" cy="754132"/>
          </a:xfrm>
        </p:spPr>
        <p:txBody>
          <a:bodyPr>
            <a:normAutofit/>
          </a:bodyPr>
          <a:lstStyle/>
          <a:p>
            <a:r>
              <a:rPr lang="en-FI" sz="3800" b="1" dirty="0">
                <a:solidFill>
                  <a:srgbClr val="000000"/>
                </a:solidFill>
              </a:rPr>
              <a:t>Suuri käänne</a:t>
            </a:r>
            <a:endParaRPr lang="fi-FI" sz="3800" dirty="0">
              <a:solidFill>
                <a:srgbClr val="000000"/>
              </a:solidFill>
            </a:endParaRPr>
          </a:p>
        </p:txBody>
      </p:sp>
      <p:sp>
        <p:nvSpPr>
          <p:cNvPr id="7" name="TextBox 6">
            <a:extLst>
              <a:ext uri="{FF2B5EF4-FFF2-40B4-BE49-F238E27FC236}">
                <a16:creationId xmlns:a16="http://schemas.microsoft.com/office/drawing/2014/main" id="{4345A9D2-8858-C8FF-0C4C-418F54A6FD6F}"/>
              </a:ext>
            </a:extLst>
          </p:cNvPr>
          <p:cNvSpPr txBox="1"/>
          <p:nvPr/>
        </p:nvSpPr>
        <p:spPr>
          <a:xfrm>
            <a:off x="10651233" y="6443128"/>
            <a:ext cx="1283428" cy="276999"/>
          </a:xfrm>
          <a:prstGeom prst="rect">
            <a:avLst/>
          </a:prstGeom>
          <a:noFill/>
        </p:spPr>
        <p:txBody>
          <a:bodyPr wrap="none" rtlCol="0">
            <a:spAutoFit/>
          </a:bodyPr>
          <a:lstStyle/>
          <a:p>
            <a:r>
              <a:rPr lang="en-FI" sz="1200" dirty="0"/>
              <a:t>E. Houtbeckers </a:t>
            </a:r>
          </a:p>
        </p:txBody>
      </p:sp>
      <p:sp>
        <p:nvSpPr>
          <p:cNvPr id="8" name="TextBox 7">
            <a:extLst>
              <a:ext uri="{FF2B5EF4-FFF2-40B4-BE49-F238E27FC236}">
                <a16:creationId xmlns:a16="http://schemas.microsoft.com/office/drawing/2014/main" id="{674B03DD-6D96-FC5F-07B0-9351CAA00BE6}"/>
              </a:ext>
            </a:extLst>
          </p:cNvPr>
          <p:cNvSpPr txBox="1"/>
          <p:nvPr/>
        </p:nvSpPr>
        <p:spPr>
          <a:xfrm>
            <a:off x="6532546" y="6110454"/>
            <a:ext cx="3783600" cy="338554"/>
          </a:xfrm>
          <a:prstGeom prst="rect">
            <a:avLst/>
          </a:prstGeom>
          <a:noFill/>
        </p:spPr>
        <p:txBody>
          <a:bodyPr wrap="none" rtlCol="0">
            <a:spAutoFit/>
          </a:bodyPr>
          <a:lstStyle/>
          <a:p>
            <a:r>
              <a:rPr lang="en-FI" sz="1600" dirty="0">
                <a:solidFill>
                  <a:schemeClr val="accent2"/>
                </a:solidFill>
              </a:rPr>
              <a:t>Macy &amp; Johnstone (2012): Active hope</a:t>
            </a:r>
          </a:p>
        </p:txBody>
      </p:sp>
    </p:spTree>
    <p:extLst>
      <p:ext uri="{BB962C8B-B14F-4D97-AF65-F5344CB8AC3E}">
        <p14:creationId xmlns:p14="http://schemas.microsoft.com/office/powerpoint/2010/main" val="279143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Käsi – aurinko">
            <a:extLst>
              <a:ext uri="{FF2B5EF4-FFF2-40B4-BE49-F238E27FC236}">
                <a16:creationId xmlns:a16="http://schemas.microsoft.com/office/drawing/2014/main" id="{432E1197-EB61-7CC2-1ABF-214D6AD512A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866" y="401980"/>
            <a:ext cx="6115733" cy="6456021"/>
          </a:xfrm>
          <a:custGeom>
            <a:avLst/>
            <a:gdLst/>
            <a:ahLst/>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p:spPr>
      </p:pic>
      <p:sp>
        <p:nvSpPr>
          <p:cNvPr id="3" name="Content Placeholder 2">
            <a:extLst>
              <a:ext uri="{FF2B5EF4-FFF2-40B4-BE49-F238E27FC236}">
                <a16:creationId xmlns:a16="http://schemas.microsoft.com/office/drawing/2014/main" id="{18E84690-CB9D-ADA5-53FC-94DC8AFD26CE}"/>
              </a:ext>
            </a:extLst>
          </p:cNvPr>
          <p:cNvSpPr>
            <a:spLocks noGrp="1"/>
          </p:cNvSpPr>
          <p:nvPr>
            <p:ph idx="1"/>
          </p:nvPr>
        </p:nvSpPr>
        <p:spPr>
          <a:xfrm>
            <a:off x="6587545" y="2249223"/>
            <a:ext cx="4869179" cy="3824031"/>
          </a:xfrm>
        </p:spPr>
        <p:txBody>
          <a:bodyPr anchor="t">
            <a:normAutofit/>
          </a:bodyPr>
          <a:lstStyle/>
          <a:p>
            <a:pPr marL="514350" indent="-514350">
              <a:buFont typeface="+mj-lt"/>
              <a:buAutoNum type="romanUcPeriod" startAt="3"/>
            </a:pPr>
            <a:r>
              <a:rPr lang="fi-FI" dirty="0">
                <a:solidFill>
                  <a:srgbClr val="000000"/>
                </a:solidFill>
              </a:rPr>
              <a:t>Tietoisuuden muutos</a:t>
            </a:r>
            <a:r>
              <a:rPr lang="en-FI" dirty="0">
                <a:solidFill>
                  <a:srgbClr val="000000"/>
                </a:solidFill>
              </a:rPr>
              <a:t> </a:t>
            </a:r>
          </a:p>
          <a:p>
            <a:pPr marL="0" indent="0">
              <a:buNone/>
            </a:pPr>
            <a:endParaRPr lang="en-FI" dirty="0">
              <a:solidFill>
                <a:srgbClr val="000000"/>
              </a:solidFill>
            </a:endParaRPr>
          </a:p>
          <a:p>
            <a:pPr lvl="1"/>
            <a:r>
              <a:rPr lang="fi-FI" sz="2000" dirty="0">
                <a:solidFill>
                  <a:srgbClr val="000000"/>
                </a:solidFill>
              </a:rPr>
              <a:t>Tunne kuulumisesta maailmaan ja globaalista yhteydestä</a:t>
            </a:r>
          </a:p>
          <a:p>
            <a:pPr lvl="1"/>
            <a:r>
              <a:rPr lang="fi-FI" sz="2000" dirty="0">
                <a:solidFill>
                  <a:srgbClr val="000000"/>
                </a:solidFill>
              </a:rPr>
              <a:t>Tieteellinen pioneerityö ja henkinen kasvu, mikä tapahtuu ihmisissä itsessään sekä yhdessä ihmiskuntana</a:t>
            </a:r>
            <a:r>
              <a:rPr lang="en-FI" sz="2000" dirty="0">
                <a:solidFill>
                  <a:srgbClr val="000000"/>
                </a:solidFill>
              </a:rPr>
              <a:t> </a:t>
            </a:r>
          </a:p>
          <a:p>
            <a:pPr marL="274320" lvl="1" indent="0">
              <a:buNone/>
            </a:pPr>
            <a:endParaRPr lang="en-FI" sz="2000" dirty="0">
              <a:solidFill>
                <a:srgbClr val="000000"/>
              </a:solidFill>
            </a:endParaRPr>
          </a:p>
        </p:txBody>
      </p:sp>
      <p:sp>
        <p:nvSpPr>
          <p:cNvPr id="7" name="Title 1">
            <a:extLst>
              <a:ext uri="{FF2B5EF4-FFF2-40B4-BE49-F238E27FC236}">
                <a16:creationId xmlns:a16="http://schemas.microsoft.com/office/drawing/2014/main" id="{FDF6EFB0-C3A2-FE3E-F2B1-E50DB1D34CE1}"/>
              </a:ext>
            </a:extLst>
          </p:cNvPr>
          <p:cNvSpPr>
            <a:spLocks noGrp="1"/>
          </p:cNvSpPr>
          <p:nvPr>
            <p:ph type="title"/>
          </p:nvPr>
        </p:nvSpPr>
        <p:spPr>
          <a:xfrm>
            <a:off x="6532546" y="747546"/>
            <a:ext cx="4869179" cy="754132"/>
          </a:xfrm>
        </p:spPr>
        <p:txBody>
          <a:bodyPr>
            <a:normAutofit/>
          </a:bodyPr>
          <a:lstStyle/>
          <a:p>
            <a:r>
              <a:rPr lang="en-FI" sz="3800" b="1" dirty="0">
                <a:solidFill>
                  <a:srgbClr val="000000"/>
                </a:solidFill>
              </a:rPr>
              <a:t>Suuri käänne</a:t>
            </a:r>
            <a:endParaRPr lang="fi-FI" sz="3800" dirty="0">
              <a:solidFill>
                <a:srgbClr val="000000"/>
              </a:solidFill>
            </a:endParaRPr>
          </a:p>
        </p:txBody>
      </p:sp>
      <p:sp>
        <p:nvSpPr>
          <p:cNvPr id="4" name="TextBox 3">
            <a:extLst>
              <a:ext uri="{FF2B5EF4-FFF2-40B4-BE49-F238E27FC236}">
                <a16:creationId xmlns:a16="http://schemas.microsoft.com/office/drawing/2014/main" id="{85046F94-EA03-49EB-F783-46CCC4F181AE}"/>
              </a:ext>
            </a:extLst>
          </p:cNvPr>
          <p:cNvSpPr txBox="1"/>
          <p:nvPr/>
        </p:nvSpPr>
        <p:spPr>
          <a:xfrm>
            <a:off x="10651233" y="6463006"/>
            <a:ext cx="1283428" cy="276999"/>
          </a:xfrm>
          <a:prstGeom prst="rect">
            <a:avLst/>
          </a:prstGeom>
          <a:noFill/>
        </p:spPr>
        <p:txBody>
          <a:bodyPr wrap="none" rtlCol="0">
            <a:spAutoFit/>
          </a:bodyPr>
          <a:lstStyle/>
          <a:p>
            <a:r>
              <a:rPr lang="en-FI" sz="1200" dirty="0"/>
              <a:t>E. Houtbeckers </a:t>
            </a:r>
          </a:p>
        </p:txBody>
      </p:sp>
      <p:sp>
        <p:nvSpPr>
          <p:cNvPr id="6" name="TextBox 5">
            <a:extLst>
              <a:ext uri="{FF2B5EF4-FFF2-40B4-BE49-F238E27FC236}">
                <a16:creationId xmlns:a16="http://schemas.microsoft.com/office/drawing/2014/main" id="{1AA1178D-4CAE-73D4-23B5-1E711D9DD226}"/>
              </a:ext>
            </a:extLst>
          </p:cNvPr>
          <p:cNvSpPr txBox="1"/>
          <p:nvPr/>
        </p:nvSpPr>
        <p:spPr>
          <a:xfrm>
            <a:off x="6587545" y="5505139"/>
            <a:ext cx="3783600" cy="338554"/>
          </a:xfrm>
          <a:prstGeom prst="rect">
            <a:avLst/>
          </a:prstGeom>
          <a:noFill/>
        </p:spPr>
        <p:txBody>
          <a:bodyPr wrap="none" rtlCol="0">
            <a:spAutoFit/>
          </a:bodyPr>
          <a:lstStyle/>
          <a:p>
            <a:r>
              <a:rPr lang="en-FI" sz="1600" dirty="0">
                <a:solidFill>
                  <a:schemeClr val="accent2"/>
                </a:solidFill>
              </a:rPr>
              <a:t>Macy &amp; Johnstone (2012): Active hope</a:t>
            </a:r>
          </a:p>
        </p:txBody>
      </p:sp>
    </p:spTree>
    <p:extLst>
      <p:ext uri="{BB962C8B-B14F-4D97-AF65-F5344CB8AC3E}">
        <p14:creationId xmlns:p14="http://schemas.microsoft.com/office/powerpoint/2010/main" val="3998858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F581775-491C-70D9-AD16-D0824A35BC33}"/>
              </a:ext>
            </a:extLst>
          </p:cNvPr>
          <p:cNvGrpSpPr/>
          <p:nvPr/>
        </p:nvGrpSpPr>
        <p:grpSpPr>
          <a:xfrm>
            <a:off x="5268145" y="3230545"/>
            <a:ext cx="1208314" cy="653018"/>
            <a:chOff x="5268145" y="3045489"/>
            <a:chExt cx="1208314" cy="653018"/>
          </a:xfrm>
        </p:grpSpPr>
        <p:sp>
          <p:nvSpPr>
            <p:cNvPr id="2" name="Oval 1">
              <a:extLst>
                <a:ext uri="{FF2B5EF4-FFF2-40B4-BE49-F238E27FC236}">
                  <a16:creationId xmlns:a16="http://schemas.microsoft.com/office/drawing/2014/main" id="{57CD650B-75FB-AC71-C1DB-CB9E02F6B4E5}"/>
                </a:ext>
              </a:extLst>
            </p:cNvPr>
            <p:cNvSpPr/>
            <p:nvPr/>
          </p:nvSpPr>
          <p:spPr>
            <a:xfrm>
              <a:off x="5268145" y="3045489"/>
              <a:ext cx="1208314" cy="653018"/>
            </a:xfrm>
            <a:prstGeom prst="ellips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TextBox 2">
              <a:extLst>
                <a:ext uri="{FF2B5EF4-FFF2-40B4-BE49-F238E27FC236}">
                  <a16:creationId xmlns:a16="http://schemas.microsoft.com/office/drawing/2014/main" id="{5582A535-E3C5-69DE-FFFE-17C5E08FA467}"/>
                </a:ext>
              </a:extLst>
            </p:cNvPr>
            <p:cNvSpPr txBox="1"/>
            <p:nvPr/>
          </p:nvSpPr>
          <p:spPr>
            <a:xfrm>
              <a:off x="5295063" y="3110388"/>
              <a:ext cx="1154483" cy="523220"/>
            </a:xfrm>
            <a:prstGeom prst="rect">
              <a:avLst/>
            </a:prstGeom>
            <a:noFill/>
          </p:spPr>
          <p:txBody>
            <a:bodyPr wrap="none" rtlCol="0">
              <a:spAutoFit/>
            </a:bodyPr>
            <a:lstStyle/>
            <a:p>
              <a:pPr algn="ctr"/>
              <a:r>
                <a:rPr lang="fi-FI" sz="1400" dirty="0">
                  <a:latin typeface="Garamond" panose="02020404030301010803" pitchFamily="18" charset="0"/>
                  <a:cs typeface="Arial" panose="020B0604020202020204" pitchFamily="34" charset="0"/>
                </a:rPr>
                <a:t>KANSSA-</a:t>
              </a:r>
            </a:p>
            <a:p>
              <a:pPr algn="ctr"/>
              <a:r>
                <a:rPr lang="fi-FI" sz="1400" dirty="0">
                  <a:latin typeface="Garamond" panose="02020404030301010803" pitchFamily="18" charset="0"/>
                  <a:cs typeface="Arial" panose="020B0604020202020204" pitchFamily="34" charset="0"/>
                </a:rPr>
                <a:t>OLEMINEN</a:t>
              </a:r>
            </a:p>
          </p:txBody>
        </p:sp>
      </p:grpSp>
      <p:sp>
        <p:nvSpPr>
          <p:cNvPr id="5" name="Oval 4">
            <a:extLst>
              <a:ext uri="{FF2B5EF4-FFF2-40B4-BE49-F238E27FC236}">
                <a16:creationId xmlns:a16="http://schemas.microsoft.com/office/drawing/2014/main" id="{91821BF3-EAD8-71E2-BFD2-FD4F55C2C732}"/>
              </a:ext>
            </a:extLst>
          </p:cNvPr>
          <p:cNvSpPr/>
          <p:nvPr/>
        </p:nvSpPr>
        <p:spPr>
          <a:xfrm>
            <a:off x="4887686" y="2936421"/>
            <a:ext cx="1981200" cy="1406980"/>
          </a:xfrm>
          <a:prstGeom prst="ellips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extBox 5">
            <a:extLst>
              <a:ext uri="{FF2B5EF4-FFF2-40B4-BE49-F238E27FC236}">
                <a16:creationId xmlns:a16="http://schemas.microsoft.com/office/drawing/2014/main" id="{7F970B88-05DA-EEAE-942B-95C4EBB210FF}"/>
              </a:ext>
            </a:extLst>
          </p:cNvPr>
          <p:cNvSpPr txBox="1"/>
          <p:nvPr/>
        </p:nvSpPr>
        <p:spPr>
          <a:xfrm>
            <a:off x="5157929" y="3898548"/>
            <a:ext cx="1440715" cy="292388"/>
          </a:xfrm>
          <a:prstGeom prst="rect">
            <a:avLst/>
          </a:prstGeom>
          <a:noFill/>
        </p:spPr>
        <p:txBody>
          <a:bodyPr wrap="none" rtlCol="0">
            <a:spAutoFit/>
          </a:bodyPr>
          <a:lstStyle/>
          <a:p>
            <a:pPr algn="ctr"/>
            <a:r>
              <a:rPr lang="fi-FI" sz="1300" dirty="0">
                <a:latin typeface="Garamond" panose="02020404030301010803" pitchFamily="18" charset="0"/>
                <a:cs typeface="Arial" panose="020B0604020202020204" pitchFamily="34" charset="0"/>
              </a:rPr>
              <a:t>HALLINTOTAPA</a:t>
            </a:r>
          </a:p>
        </p:txBody>
      </p:sp>
      <p:sp>
        <p:nvSpPr>
          <p:cNvPr id="7" name="Oval 6">
            <a:extLst>
              <a:ext uri="{FF2B5EF4-FFF2-40B4-BE49-F238E27FC236}">
                <a16:creationId xmlns:a16="http://schemas.microsoft.com/office/drawing/2014/main" id="{56BAC719-C833-C396-894E-879D95B08A4E}"/>
              </a:ext>
            </a:extLst>
          </p:cNvPr>
          <p:cNvSpPr/>
          <p:nvPr/>
        </p:nvSpPr>
        <p:spPr>
          <a:xfrm>
            <a:off x="1611086" y="778327"/>
            <a:ext cx="8485414" cy="5715001"/>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9" name="Straight Connector 8">
            <a:extLst>
              <a:ext uri="{FF2B5EF4-FFF2-40B4-BE49-F238E27FC236}">
                <a16:creationId xmlns:a16="http://schemas.microsoft.com/office/drawing/2014/main" id="{15DA3AD4-DAAB-7D32-2BB7-3ED38565DF09}"/>
              </a:ext>
            </a:extLst>
          </p:cNvPr>
          <p:cNvCxnSpPr>
            <a:cxnSpLocks/>
            <a:stCxn id="7" idx="2"/>
            <a:endCxn id="5" idx="2"/>
          </p:cNvCxnSpPr>
          <p:nvPr/>
        </p:nvCxnSpPr>
        <p:spPr>
          <a:xfrm>
            <a:off x="1611086" y="3635828"/>
            <a:ext cx="3276600" cy="4083"/>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9D1CCDF-6B7E-BBF6-7135-92355C7C8314}"/>
              </a:ext>
            </a:extLst>
          </p:cNvPr>
          <p:cNvCxnSpPr>
            <a:cxnSpLocks/>
            <a:stCxn id="5" idx="6"/>
            <a:endCxn id="7" idx="6"/>
          </p:cNvCxnSpPr>
          <p:nvPr/>
        </p:nvCxnSpPr>
        <p:spPr>
          <a:xfrm flipV="1">
            <a:off x="6868886" y="3635828"/>
            <a:ext cx="3227614" cy="4083"/>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BE9BC6C-366E-B0B7-018B-8B6F9F6788A6}"/>
              </a:ext>
            </a:extLst>
          </p:cNvPr>
          <p:cNvCxnSpPr>
            <a:cxnSpLocks/>
          </p:cNvCxnSpPr>
          <p:nvPr/>
        </p:nvCxnSpPr>
        <p:spPr>
          <a:xfrm flipV="1">
            <a:off x="3973286" y="4264370"/>
            <a:ext cx="1371600" cy="1918715"/>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7B8D6D7-AA57-8083-446D-63324EDC6BFF}"/>
              </a:ext>
            </a:extLst>
          </p:cNvPr>
          <p:cNvCxnSpPr>
            <a:cxnSpLocks/>
          </p:cNvCxnSpPr>
          <p:nvPr/>
        </p:nvCxnSpPr>
        <p:spPr>
          <a:xfrm flipH="1" flipV="1">
            <a:off x="6454687" y="4206325"/>
            <a:ext cx="1573961" cy="190056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8226DC2-39E1-D315-80DC-A89109947770}"/>
              </a:ext>
            </a:extLst>
          </p:cNvPr>
          <p:cNvCxnSpPr>
            <a:cxnSpLocks/>
            <a:stCxn id="5" idx="1"/>
          </p:cNvCxnSpPr>
          <p:nvPr/>
        </p:nvCxnSpPr>
        <p:spPr>
          <a:xfrm flipH="1" flipV="1">
            <a:off x="3276600" y="778327"/>
            <a:ext cx="1901226" cy="236414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668124C-736F-0AEE-07DB-185DEBDBD191}"/>
              </a:ext>
            </a:extLst>
          </p:cNvPr>
          <p:cNvCxnSpPr>
            <a:cxnSpLocks/>
          </p:cNvCxnSpPr>
          <p:nvPr/>
        </p:nvCxnSpPr>
        <p:spPr>
          <a:xfrm flipV="1">
            <a:off x="6596271" y="778327"/>
            <a:ext cx="1578900" cy="235615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7ED01EBA-89B0-EE6A-D492-911616E2413F}"/>
              </a:ext>
            </a:extLst>
          </p:cNvPr>
          <p:cNvSpPr/>
          <p:nvPr/>
        </p:nvSpPr>
        <p:spPr>
          <a:xfrm>
            <a:off x="3570514" y="500742"/>
            <a:ext cx="4376057" cy="1110343"/>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 name="Freeform 34">
            <a:extLst>
              <a:ext uri="{FF2B5EF4-FFF2-40B4-BE49-F238E27FC236}">
                <a16:creationId xmlns:a16="http://schemas.microsoft.com/office/drawing/2014/main" id="{C25D2DD7-C3A8-4404-DB7C-6378FF1E7675}"/>
              </a:ext>
            </a:extLst>
          </p:cNvPr>
          <p:cNvSpPr/>
          <p:nvPr/>
        </p:nvSpPr>
        <p:spPr>
          <a:xfrm>
            <a:off x="3298371" y="467831"/>
            <a:ext cx="4876800" cy="337711"/>
          </a:xfrm>
          <a:custGeom>
            <a:avLst/>
            <a:gdLst>
              <a:gd name="connsiteX0" fmla="*/ 0 w 4876800"/>
              <a:gd name="connsiteY0" fmla="*/ 337711 h 337711"/>
              <a:gd name="connsiteX1" fmla="*/ 2438400 w 4876800"/>
              <a:gd name="connsiteY1" fmla="*/ 254 h 337711"/>
              <a:gd name="connsiteX2" fmla="*/ 4876800 w 4876800"/>
              <a:gd name="connsiteY2" fmla="*/ 283283 h 337711"/>
            </a:gdLst>
            <a:ahLst/>
            <a:cxnLst>
              <a:cxn ang="0">
                <a:pos x="connsiteX0" y="connsiteY0"/>
              </a:cxn>
              <a:cxn ang="0">
                <a:pos x="connsiteX1" y="connsiteY1"/>
              </a:cxn>
              <a:cxn ang="0">
                <a:pos x="connsiteX2" y="connsiteY2"/>
              </a:cxn>
            </a:cxnLst>
            <a:rect l="l" t="t" r="r" b="b"/>
            <a:pathLst>
              <a:path w="4876800" h="337711">
                <a:moveTo>
                  <a:pt x="0" y="337711"/>
                </a:moveTo>
                <a:cubicBezTo>
                  <a:pt x="812800" y="173518"/>
                  <a:pt x="1625600" y="9325"/>
                  <a:pt x="2438400" y="254"/>
                </a:cubicBezTo>
                <a:cubicBezTo>
                  <a:pt x="3251200" y="-8817"/>
                  <a:pt x="4472214" y="227040"/>
                  <a:pt x="4876800" y="283283"/>
                </a:cubicBez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 name="TextBox 35">
            <a:extLst>
              <a:ext uri="{FF2B5EF4-FFF2-40B4-BE49-F238E27FC236}">
                <a16:creationId xmlns:a16="http://schemas.microsoft.com/office/drawing/2014/main" id="{D19AA7A2-C7CA-2407-5931-504A3E8D4064}"/>
              </a:ext>
            </a:extLst>
          </p:cNvPr>
          <p:cNvSpPr txBox="1"/>
          <p:nvPr/>
        </p:nvSpPr>
        <p:spPr>
          <a:xfrm>
            <a:off x="4700058" y="1147928"/>
            <a:ext cx="2115579" cy="307777"/>
          </a:xfrm>
          <a:prstGeom prst="rect">
            <a:avLst/>
          </a:prstGeom>
          <a:noFill/>
        </p:spPr>
        <p:txBody>
          <a:bodyPr wrap="none" rtlCol="0">
            <a:spAutoFit/>
          </a:bodyPr>
          <a:lstStyle/>
          <a:p>
            <a:pPr algn="ctr"/>
            <a:r>
              <a:rPr lang="fi-FI" sz="1400" dirty="0">
                <a:latin typeface="Garamond" panose="02020404030301010803" pitchFamily="18" charset="0"/>
                <a:cs typeface="Arial" panose="020B0604020202020204" pitchFamily="34" charset="0"/>
              </a:rPr>
              <a:t>HABITAATTIEN HOIVA</a:t>
            </a:r>
          </a:p>
        </p:txBody>
      </p:sp>
      <p:sp>
        <p:nvSpPr>
          <p:cNvPr id="37" name="TextBox 36">
            <a:extLst>
              <a:ext uri="{FF2B5EF4-FFF2-40B4-BE49-F238E27FC236}">
                <a16:creationId xmlns:a16="http://schemas.microsoft.com/office/drawing/2014/main" id="{72928CD8-AA47-2E82-7325-B5C30CF78A33}"/>
              </a:ext>
            </a:extLst>
          </p:cNvPr>
          <p:cNvSpPr txBox="1"/>
          <p:nvPr/>
        </p:nvSpPr>
        <p:spPr>
          <a:xfrm>
            <a:off x="4489402" y="524361"/>
            <a:ext cx="2560061" cy="323165"/>
          </a:xfrm>
          <a:prstGeom prst="rect">
            <a:avLst/>
          </a:prstGeom>
          <a:noFill/>
        </p:spPr>
        <p:txBody>
          <a:bodyPr wrap="none" rtlCol="0">
            <a:spAutoFit/>
          </a:bodyPr>
          <a:lstStyle/>
          <a:p>
            <a:pPr algn="ctr"/>
            <a:r>
              <a:rPr lang="fi-FI" sz="1500" i="1" dirty="0">
                <a:latin typeface="Garamond" panose="02020404030301010803" pitchFamily="18" charset="0"/>
                <a:cs typeface="Arial" panose="020B0604020202020204" pitchFamily="34" charset="0"/>
              </a:rPr>
              <a:t>Habitaattien yhteisvaurauden kynnys</a:t>
            </a:r>
          </a:p>
        </p:txBody>
      </p:sp>
      <p:sp>
        <p:nvSpPr>
          <p:cNvPr id="38" name="TextBox 37">
            <a:extLst>
              <a:ext uri="{FF2B5EF4-FFF2-40B4-BE49-F238E27FC236}">
                <a16:creationId xmlns:a16="http://schemas.microsoft.com/office/drawing/2014/main" id="{5F6AAA48-1EB1-2979-373B-670C114BB6CE}"/>
              </a:ext>
            </a:extLst>
          </p:cNvPr>
          <p:cNvSpPr txBox="1"/>
          <p:nvPr/>
        </p:nvSpPr>
        <p:spPr>
          <a:xfrm>
            <a:off x="3735611" y="910641"/>
            <a:ext cx="1378825" cy="523220"/>
          </a:xfrm>
          <a:prstGeom prst="rect">
            <a:avLst/>
          </a:prstGeom>
          <a:noFill/>
        </p:spPr>
        <p:txBody>
          <a:bodyPr wrap="square" rtlCol="0">
            <a:spAutoFit/>
          </a:bodyPr>
          <a:lstStyle/>
          <a:p>
            <a:r>
              <a:rPr lang="fi-FI" sz="1400" b="1" dirty="0">
                <a:latin typeface="Garamond" panose="02020404030301010803" pitchFamily="18" charset="0"/>
                <a:cs typeface="Arial" panose="020B0604020202020204" pitchFamily="34" charset="0"/>
              </a:rPr>
              <a:t>Biodiversiteetin</a:t>
            </a:r>
          </a:p>
          <a:p>
            <a:r>
              <a:rPr lang="fi-FI" sz="1400" b="1" dirty="0">
                <a:latin typeface="Garamond" panose="02020404030301010803" pitchFamily="18" charset="0"/>
                <a:cs typeface="Arial" panose="020B0604020202020204" pitchFamily="34" charset="0"/>
              </a:rPr>
              <a:t>suojelu</a:t>
            </a:r>
          </a:p>
        </p:txBody>
      </p:sp>
      <p:sp>
        <p:nvSpPr>
          <p:cNvPr id="39" name="TextBox 38">
            <a:extLst>
              <a:ext uri="{FF2B5EF4-FFF2-40B4-BE49-F238E27FC236}">
                <a16:creationId xmlns:a16="http://schemas.microsoft.com/office/drawing/2014/main" id="{6A8064A2-6CC1-A75D-519A-766FD2FDF434}"/>
              </a:ext>
            </a:extLst>
          </p:cNvPr>
          <p:cNvSpPr txBox="1"/>
          <p:nvPr/>
        </p:nvSpPr>
        <p:spPr>
          <a:xfrm>
            <a:off x="4313861" y="1607562"/>
            <a:ext cx="1233576" cy="523220"/>
          </a:xfrm>
          <a:prstGeom prst="rect">
            <a:avLst/>
          </a:prstGeom>
          <a:noFill/>
        </p:spPr>
        <p:txBody>
          <a:bodyPr wrap="square" rtlCol="0">
            <a:spAutoFit/>
          </a:bodyPr>
          <a:lstStyle/>
          <a:p>
            <a:r>
              <a:rPr lang="fi-FI" sz="1400" b="1" dirty="0">
                <a:latin typeface="Garamond" panose="02020404030301010803" pitchFamily="18" charset="0"/>
                <a:cs typeface="Arial" panose="020B0604020202020204" pitchFamily="34" charset="0"/>
              </a:rPr>
              <a:t>Metsien</a:t>
            </a:r>
          </a:p>
          <a:p>
            <a:r>
              <a:rPr lang="fi-FI" sz="1400" b="1" dirty="0">
                <a:latin typeface="Garamond" panose="02020404030301010803" pitchFamily="18" charset="0"/>
                <a:cs typeface="Arial" panose="020B0604020202020204" pitchFamily="34" charset="0"/>
              </a:rPr>
              <a:t>suojelu</a:t>
            </a:r>
          </a:p>
        </p:txBody>
      </p:sp>
      <p:sp>
        <p:nvSpPr>
          <p:cNvPr id="40" name="TextBox 39">
            <a:extLst>
              <a:ext uri="{FF2B5EF4-FFF2-40B4-BE49-F238E27FC236}">
                <a16:creationId xmlns:a16="http://schemas.microsoft.com/office/drawing/2014/main" id="{1C4EEB95-8767-5246-7E63-8EDB0B9A1CC5}"/>
              </a:ext>
            </a:extLst>
          </p:cNvPr>
          <p:cNvSpPr txBox="1"/>
          <p:nvPr/>
        </p:nvSpPr>
        <p:spPr>
          <a:xfrm>
            <a:off x="4786670" y="2123036"/>
            <a:ext cx="1646790" cy="307777"/>
          </a:xfrm>
          <a:prstGeom prst="rect">
            <a:avLst/>
          </a:prstGeom>
          <a:noFill/>
        </p:spPr>
        <p:txBody>
          <a:bodyPr wrap="square" rtlCol="0">
            <a:spAutoFit/>
          </a:bodyPr>
          <a:lstStyle/>
          <a:p>
            <a:r>
              <a:rPr lang="fi-FI" sz="1400" dirty="0">
                <a:latin typeface="Garamond" panose="02020404030301010803" pitchFamily="18" charset="0"/>
                <a:cs typeface="Arial" panose="020B0604020202020204" pitchFamily="34" charset="0"/>
              </a:rPr>
              <a:t>Ilmastoliikkeet</a:t>
            </a:r>
          </a:p>
        </p:txBody>
      </p:sp>
      <p:sp>
        <p:nvSpPr>
          <p:cNvPr id="41" name="TextBox 40">
            <a:extLst>
              <a:ext uri="{FF2B5EF4-FFF2-40B4-BE49-F238E27FC236}">
                <a16:creationId xmlns:a16="http://schemas.microsoft.com/office/drawing/2014/main" id="{49B3FBDE-01E3-5AE1-151B-81E47419CF46}"/>
              </a:ext>
            </a:extLst>
          </p:cNvPr>
          <p:cNvSpPr txBox="1"/>
          <p:nvPr/>
        </p:nvSpPr>
        <p:spPr>
          <a:xfrm>
            <a:off x="5689622" y="2367711"/>
            <a:ext cx="1149206" cy="523220"/>
          </a:xfrm>
          <a:prstGeom prst="rect">
            <a:avLst/>
          </a:prstGeom>
          <a:noFill/>
        </p:spPr>
        <p:txBody>
          <a:bodyPr wrap="square" rtlCol="0">
            <a:spAutoFit/>
          </a:bodyPr>
          <a:lstStyle/>
          <a:p>
            <a:r>
              <a:rPr lang="fi-FI" sz="1400" b="1" dirty="0">
                <a:latin typeface="Garamond" panose="02020404030301010803" pitchFamily="18" charset="0"/>
                <a:cs typeface="Arial" panose="020B0604020202020204" pitchFamily="34" charset="0"/>
              </a:rPr>
              <a:t>Perinteiden jatkaminen</a:t>
            </a:r>
          </a:p>
        </p:txBody>
      </p:sp>
      <p:sp>
        <p:nvSpPr>
          <p:cNvPr id="42" name="TextBox 41">
            <a:extLst>
              <a:ext uri="{FF2B5EF4-FFF2-40B4-BE49-F238E27FC236}">
                <a16:creationId xmlns:a16="http://schemas.microsoft.com/office/drawing/2014/main" id="{DC92DDE6-A410-F7D0-CC9C-527A7D8F0ADD}"/>
              </a:ext>
            </a:extLst>
          </p:cNvPr>
          <p:cNvSpPr txBox="1"/>
          <p:nvPr/>
        </p:nvSpPr>
        <p:spPr>
          <a:xfrm>
            <a:off x="5752082" y="1756241"/>
            <a:ext cx="1654612" cy="523220"/>
          </a:xfrm>
          <a:prstGeom prst="rect">
            <a:avLst/>
          </a:prstGeom>
          <a:noFill/>
        </p:spPr>
        <p:txBody>
          <a:bodyPr wrap="square" rtlCol="0">
            <a:spAutoFit/>
          </a:bodyPr>
          <a:lstStyle/>
          <a:p>
            <a:pPr algn="ctr"/>
            <a:r>
              <a:rPr lang="fi-FI" sz="1400" dirty="0">
                <a:latin typeface="Garamond" panose="02020404030301010803" pitchFamily="18" charset="0"/>
                <a:cs typeface="Arial" panose="020B0604020202020204" pitchFamily="34" charset="0"/>
              </a:rPr>
              <a:t>Teknologian hyödyntäminen</a:t>
            </a:r>
          </a:p>
        </p:txBody>
      </p:sp>
      <p:sp>
        <p:nvSpPr>
          <p:cNvPr id="43" name="TextBox 42">
            <a:extLst>
              <a:ext uri="{FF2B5EF4-FFF2-40B4-BE49-F238E27FC236}">
                <a16:creationId xmlns:a16="http://schemas.microsoft.com/office/drawing/2014/main" id="{D1CB43B3-4B78-C343-F823-74DF2D40AD38}"/>
              </a:ext>
            </a:extLst>
          </p:cNvPr>
          <p:cNvSpPr txBox="1"/>
          <p:nvPr/>
        </p:nvSpPr>
        <p:spPr>
          <a:xfrm>
            <a:off x="5160240" y="1445979"/>
            <a:ext cx="2185397" cy="307777"/>
          </a:xfrm>
          <a:prstGeom prst="rect">
            <a:avLst/>
          </a:prstGeom>
          <a:noFill/>
        </p:spPr>
        <p:txBody>
          <a:bodyPr wrap="square" rtlCol="0">
            <a:spAutoFit/>
          </a:bodyPr>
          <a:lstStyle/>
          <a:p>
            <a:r>
              <a:rPr lang="fi-FI" sz="1400" dirty="0">
                <a:latin typeface="Garamond" panose="02020404030301010803" pitchFamily="18" charset="0"/>
                <a:cs typeface="Arial" panose="020B0604020202020204" pitchFamily="34" charset="0"/>
              </a:rPr>
              <a:t>Opetus ja oppiminen</a:t>
            </a:r>
          </a:p>
        </p:txBody>
      </p:sp>
      <p:sp>
        <p:nvSpPr>
          <p:cNvPr id="44" name="TextBox 43">
            <a:extLst>
              <a:ext uri="{FF2B5EF4-FFF2-40B4-BE49-F238E27FC236}">
                <a16:creationId xmlns:a16="http://schemas.microsoft.com/office/drawing/2014/main" id="{B5DB6AF3-9BE4-AB14-EB9F-E3B0E877B811}"/>
              </a:ext>
            </a:extLst>
          </p:cNvPr>
          <p:cNvSpPr txBox="1"/>
          <p:nvPr/>
        </p:nvSpPr>
        <p:spPr>
          <a:xfrm>
            <a:off x="6192356" y="821333"/>
            <a:ext cx="1646790" cy="307777"/>
          </a:xfrm>
          <a:prstGeom prst="rect">
            <a:avLst/>
          </a:prstGeom>
          <a:noFill/>
        </p:spPr>
        <p:txBody>
          <a:bodyPr wrap="square" rtlCol="0">
            <a:spAutoFit/>
          </a:bodyPr>
          <a:lstStyle/>
          <a:p>
            <a:pPr algn="r"/>
            <a:r>
              <a:rPr lang="fi-FI" sz="1400" dirty="0">
                <a:latin typeface="Garamond" panose="02020404030301010803" pitchFamily="18" charset="0"/>
                <a:cs typeface="Arial" panose="020B0604020202020204" pitchFamily="34" charset="0"/>
              </a:rPr>
              <a:t>Sortoa vastustava työ</a:t>
            </a:r>
          </a:p>
        </p:txBody>
      </p:sp>
      <p:sp>
        <p:nvSpPr>
          <p:cNvPr id="45" name="TextBox 44">
            <a:extLst>
              <a:ext uri="{FF2B5EF4-FFF2-40B4-BE49-F238E27FC236}">
                <a16:creationId xmlns:a16="http://schemas.microsoft.com/office/drawing/2014/main" id="{418A181D-7987-A64F-EBC3-9586B88A59B1}"/>
              </a:ext>
            </a:extLst>
          </p:cNvPr>
          <p:cNvSpPr txBox="1"/>
          <p:nvPr/>
        </p:nvSpPr>
        <p:spPr>
          <a:xfrm>
            <a:off x="7665010" y="1460138"/>
            <a:ext cx="1351399" cy="307777"/>
          </a:xfrm>
          <a:prstGeom prst="rect">
            <a:avLst/>
          </a:prstGeom>
          <a:noFill/>
        </p:spPr>
        <p:txBody>
          <a:bodyPr wrap="square" rtlCol="0">
            <a:spAutoFit/>
          </a:bodyPr>
          <a:lstStyle/>
          <a:p>
            <a:r>
              <a:rPr lang="fi-FI" sz="1400" dirty="0">
                <a:latin typeface="Garamond" panose="02020404030301010803" pitchFamily="18" charset="0"/>
                <a:cs typeface="Arial" panose="020B0604020202020204" pitchFamily="34" charset="0"/>
              </a:rPr>
              <a:t>Yhteinen maa</a:t>
            </a:r>
          </a:p>
        </p:txBody>
      </p:sp>
      <p:sp>
        <p:nvSpPr>
          <p:cNvPr id="46" name="TextBox 45">
            <a:extLst>
              <a:ext uri="{FF2B5EF4-FFF2-40B4-BE49-F238E27FC236}">
                <a16:creationId xmlns:a16="http://schemas.microsoft.com/office/drawing/2014/main" id="{49141274-40BA-E639-ED87-664B350C7B07}"/>
              </a:ext>
            </a:extLst>
          </p:cNvPr>
          <p:cNvSpPr txBox="1"/>
          <p:nvPr/>
        </p:nvSpPr>
        <p:spPr>
          <a:xfrm>
            <a:off x="7444585" y="1735725"/>
            <a:ext cx="1785075" cy="523220"/>
          </a:xfrm>
          <a:prstGeom prst="rect">
            <a:avLst/>
          </a:prstGeom>
          <a:noFill/>
        </p:spPr>
        <p:txBody>
          <a:bodyPr wrap="square" rtlCol="0">
            <a:spAutoFit/>
          </a:bodyPr>
          <a:lstStyle/>
          <a:p>
            <a:pPr algn="r"/>
            <a:r>
              <a:rPr lang="fi-FI" sz="1400" dirty="0">
                <a:latin typeface="Garamond" panose="02020404030301010803" pitchFamily="18" charset="0"/>
                <a:cs typeface="Arial" panose="020B0604020202020204" pitchFamily="34" charset="0"/>
              </a:rPr>
              <a:t>Luonnonsuojelu-organisaatiot</a:t>
            </a:r>
          </a:p>
        </p:txBody>
      </p:sp>
      <p:sp>
        <p:nvSpPr>
          <p:cNvPr id="47" name="TextBox 46">
            <a:extLst>
              <a:ext uri="{FF2B5EF4-FFF2-40B4-BE49-F238E27FC236}">
                <a16:creationId xmlns:a16="http://schemas.microsoft.com/office/drawing/2014/main" id="{7A2547C7-2269-9CBE-E438-6D14DEADA22B}"/>
              </a:ext>
            </a:extLst>
          </p:cNvPr>
          <p:cNvSpPr txBox="1"/>
          <p:nvPr/>
        </p:nvSpPr>
        <p:spPr>
          <a:xfrm>
            <a:off x="7193068" y="2232523"/>
            <a:ext cx="2185397" cy="307777"/>
          </a:xfrm>
          <a:prstGeom prst="rect">
            <a:avLst/>
          </a:prstGeom>
          <a:noFill/>
        </p:spPr>
        <p:txBody>
          <a:bodyPr wrap="square" rtlCol="0">
            <a:spAutoFit/>
          </a:bodyPr>
          <a:lstStyle/>
          <a:p>
            <a:r>
              <a:rPr lang="fi-FI" sz="1400" dirty="0">
                <a:latin typeface="Garamond" panose="02020404030301010803" pitchFamily="18" charset="0"/>
                <a:cs typeface="Arial" panose="020B0604020202020204" pitchFamily="34" charset="0"/>
              </a:rPr>
              <a:t>Metsästys &amp; keräily</a:t>
            </a:r>
          </a:p>
        </p:txBody>
      </p:sp>
      <p:sp>
        <p:nvSpPr>
          <p:cNvPr id="48" name="TextBox 47">
            <a:extLst>
              <a:ext uri="{FF2B5EF4-FFF2-40B4-BE49-F238E27FC236}">
                <a16:creationId xmlns:a16="http://schemas.microsoft.com/office/drawing/2014/main" id="{098530B1-4B40-0DEE-128A-96B3A2CF31F2}"/>
              </a:ext>
            </a:extLst>
          </p:cNvPr>
          <p:cNvSpPr txBox="1"/>
          <p:nvPr/>
        </p:nvSpPr>
        <p:spPr>
          <a:xfrm>
            <a:off x="6895702" y="2500947"/>
            <a:ext cx="2687655" cy="523220"/>
          </a:xfrm>
          <a:prstGeom prst="rect">
            <a:avLst/>
          </a:prstGeom>
          <a:noFill/>
        </p:spPr>
        <p:txBody>
          <a:bodyPr wrap="square" rtlCol="0">
            <a:spAutoFit/>
          </a:bodyPr>
          <a:lstStyle/>
          <a:p>
            <a:r>
              <a:rPr lang="fi-FI" sz="1400" dirty="0">
                <a:latin typeface="Garamond" panose="02020404030301010803" pitchFamily="18" charset="0"/>
                <a:cs typeface="Arial" panose="020B0604020202020204" pitchFamily="34" charset="0"/>
              </a:rPr>
              <a:t>Maasäätiöt &amp; </a:t>
            </a:r>
            <a:r>
              <a:rPr lang="fi-FI" sz="1400" b="1" dirty="0">
                <a:latin typeface="Garamond" panose="02020404030301010803" pitchFamily="18" charset="0"/>
                <a:cs typeface="Arial" panose="020B0604020202020204" pitchFamily="34" charset="0"/>
              </a:rPr>
              <a:t>maanomistuksen uudet muodot</a:t>
            </a:r>
          </a:p>
        </p:txBody>
      </p:sp>
      <p:sp>
        <p:nvSpPr>
          <p:cNvPr id="49" name="TextBox 48">
            <a:extLst>
              <a:ext uri="{FF2B5EF4-FFF2-40B4-BE49-F238E27FC236}">
                <a16:creationId xmlns:a16="http://schemas.microsoft.com/office/drawing/2014/main" id="{1718B6AA-093B-17DA-55C6-68E6366050FA}"/>
              </a:ext>
            </a:extLst>
          </p:cNvPr>
          <p:cNvSpPr txBox="1"/>
          <p:nvPr/>
        </p:nvSpPr>
        <p:spPr>
          <a:xfrm>
            <a:off x="8738942" y="2721626"/>
            <a:ext cx="1204252" cy="314984"/>
          </a:xfrm>
          <a:prstGeom prst="rect">
            <a:avLst/>
          </a:prstGeom>
          <a:noFill/>
        </p:spPr>
        <p:txBody>
          <a:bodyPr wrap="square" rtlCol="0">
            <a:spAutoFit/>
          </a:bodyPr>
          <a:lstStyle/>
          <a:p>
            <a:r>
              <a:rPr lang="fi-FI" sz="1400" dirty="0">
                <a:latin typeface="Garamond" panose="02020404030301010803" pitchFamily="18" charset="0"/>
                <a:cs typeface="Arial" panose="020B0604020202020204" pitchFamily="34" charset="0"/>
              </a:rPr>
              <a:t>Jälkikorjuu</a:t>
            </a:r>
          </a:p>
        </p:txBody>
      </p:sp>
      <p:sp>
        <p:nvSpPr>
          <p:cNvPr id="50" name="TextBox 49">
            <a:extLst>
              <a:ext uri="{FF2B5EF4-FFF2-40B4-BE49-F238E27FC236}">
                <a16:creationId xmlns:a16="http://schemas.microsoft.com/office/drawing/2014/main" id="{0EE45B34-2A48-371D-7E29-B8AFD5FB0B8C}"/>
              </a:ext>
            </a:extLst>
          </p:cNvPr>
          <p:cNvSpPr txBox="1"/>
          <p:nvPr/>
        </p:nvSpPr>
        <p:spPr>
          <a:xfrm>
            <a:off x="6824396" y="3034143"/>
            <a:ext cx="1204252" cy="314984"/>
          </a:xfrm>
          <a:prstGeom prst="rect">
            <a:avLst/>
          </a:prstGeom>
          <a:noFill/>
        </p:spPr>
        <p:txBody>
          <a:bodyPr wrap="square" rtlCol="0">
            <a:spAutoFit/>
          </a:bodyPr>
          <a:lstStyle/>
          <a:p>
            <a:r>
              <a:rPr lang="fi-FI" sz="1400" dirty="0">
                <a:latin typeface="Garamond" panose="02020404030301010803" pitchFamily="18" charset="0"/>
                <a:cs typeface="Arial" panose="020B0604020202020204" pitchFamily="34" charset="0"/>
              </a:rPr>
              <a:t>Kirjastot</a:t>
            </a:r>
          </a:p>
        </p:txBody>
      </p:sp>
      <p:sp>
        <p:nvSpPr>
          <p:cNvPr id="51" name="TextBox 50">
            <a:extLst>
              <a:ext uri="{FF2B5EF4-FFF2-40B4-BE49-F238E27FC236}">
                <a16:creationId xmlns:a16="http://schemas.microsoft.com/office/drawing/2014/main" id="{63F39E96-DCFB-2FD7-319F-110930B2D21E}"/>
              </a:ext>
            </a:extLst>
          </p:cNvPr>
          <p:cNvSpPr txBox="1"/>
          <p:nvPr/>
        </p:nvSpPr>
        <p:spPr>
          <a:xfrm>
            <a:off x="7931583" y="3005985"/>
            <a:ext cx="1890158" cy="307777"/>
          </a:xfrm>
          <a:prstGeom prst="rect">
            <a:avLst/>
          </a:prstGeom>
          <a:noFill/>
        </p:spPr>
        <p:txBody>
          <a:bodyPr wrap="square" rtlCol="0">
            <a:spAutoFit/>
          </a:bodyPr>
          <a:lstStyle/>
          <a:p>
            <a:r>
              <a:rPr lang="fi-FI" sz="1400" dirty="0">
                <a:latin typeface="Garamond" panose="02020404030301010803" pitchFamily="18" charset="0"/>
                <a:cs typeface="Arial" panose="020B0604020202020204" pitchFamily="34" charset="0"/>
              </a:rPr>
              <a:t>Asunto-osuuskunnat</a:t>
            </a:r>
          </a:p>
        </p:txBody>
      </p:sp>
      <p:sp>
        <p:nvSpPr>
          <p:cNvPr id="52" name="TextBox 51">
            <a:extLst>
              <a:ext uri="{FF2B5EF4-FFF2-40B4-BE49-F238E27FC236}">
                <a16:creationId xmlns:a16="http://schemas.microsoft.com/office/drawing/2014/main" id="{4859A3E1-907C-E0FD-0C09-4F8DCE3916BB}"/>
              </a:ext>
            </a:extLst>
          </p:cNvPr>
          <p:cNvSpPr txBox="1"/>
          <p:nvPr/>
        </p:nvSpPr>
        <p:spPr>
          <a:xfrm>
            <a:off x="7103688" y="3298834"/>
            <a:ext cx="2918137" cy="307777"/>
          </a:xfrm>
          <a:prstGeom prst="rect">
            <a:avLst/>
          </a:prstGeom>
          <a:noFill/>
        </p:spPr>
        <p:txBody>
          <a:bodyPr wrap="square" rtlCol="0">
            <a:spAutoFit/>
          </a:bodyPr>
          <a:lstStyle/>
          <a:p>
            <a:r>
              <a:rPr lang="fi-FI" sz="1400" dirty="0">
                <a:latin typeface="Garamond" panose="02020404030301010803" pitchFamily="18" charset="0"/>
                <a:cs typeface="Arial" panose="020B0604020202020204" pitchFamily="34" charset="0"/>
              </a:rPr>
              <a:t>Yhteisöpuutarhat &amp; puutarhapalstat</a:t>
            </a:r>
          </a:p>
        </p:txBody>
      </p:sp>
      <p:sp>
        <p:nvSpPr>
          <p:cNvPr id="53" name="TextBox 52">
            <a:extLst>
              <a:ext uri="{FF2B5EF4-FFF2-40B4-BE49-F238E27FC236}">
                <a16:creationId xmlns:a16="http://schemas.microsoft.com/office/drawing/2014/main" id="{2E9C0C95-2B0B-67F5-0996-FDC05A80618D}"/>
              </a:ext>
            </a:extLst>
          </p:cNvPr>
          <p:cNvSpPr txBox="1"/>
          <p:nvPr/>
        </p:nvSpPr>
        <p:spPr>
          <a:xfrm>
            <a:off x="6937665" y="3669128"/>
            <a:ext cx="2144136" cy="307777"/>
          </a:xfrm>
          <a:prstGeom prst="rect">
            <a:avLst/>
          </a:prstGeom>
          <a:noFill/>
        </p:spPr>
        <p:txBody>
          <a:bodyPr wrap="square" rtlCol="0">
            <a:spAutoFit/>
          </a:bodyPr>
          <a:lstStyle/>
          <a:p>
            <a:r>
              <a:rPr lang="fi-FI" sz="1400" b="1" dirty="0">
                <a:latin typeface="Garamond" panose="02020404030301010803" pitchFamily="18" charset="0"/>
                <a:cs typeface="Arial" panose="020B0604020202020204" pitchFamily="34" charset="0"/>
              </a:rPr>
              <a:t>Työntekijäosuuskunnat</a:t>
            </a:r>
          </a:p>
        </p:txBody>
      </p:sp>
      <p:sp>
        <p:nvSpPr>
          <p:cNvPr id="54" name="TextBox 53">
            <a:extLst>
              <a:ext uri="{FF2B5EF4-FFF2-40B4-BE49-F238E27FC236}">
                <a16:creationId xmlns:a16="http://schemas.microsoft.com/office/drawing/2014/main" id="{CDE291F7-4757-1415-4098-A05EC8407E89}"/>
              </a:ext>
            </a:extLst>
          </p:cNvPr>
          <p:cNvSpPr txBox="1"/>
          <p:nvPr/>
        </p:nvSpPr>
        <p:spPr>
          <a:xfrm>
            <a:off x="6881795" y="3968835"/>
            <a:ext cx="3094056" cy="523220"/>
          </a:xfrm>
          <a:prstGeom prst="rect">
            <a:avLst/>
          </a:prstGeom>
          <a:noFill/>
        </p:spPr>
        <p:txBody>
          <a:bodyPr wrap="square" rtlCol="0">
            <a:spAutoFit/>
          </a:bodyPr>
          <a:lstStyle/>
          <a:p>
            <a:pPr algn="r"/>
            <a:r>
              <a:rPr lang="fi-FI" sz="1400" dirty="0">
                <a:latin typeface="Garamond" panose="02020404030301010803" pitchFamily="18" charset="0"/>
                <a:cs typeface="Arial" panose="020B0604020202020204" pitchFamily="34" charset="0"/>
              </a:rPr>
              <a:t>Demokraattiset työntekijäomisteiset yhtiöt</a:t>
            </a:r>
          </a:p>
        </p:txBody>
      </p:sp>
      <p:sp>
        <p:nvSpPr>
          <p:cNvPr id="55" name="TextBox 54">
            <a:extLst>
              <a:ext uri="{FF2B5EF4-FFF2-40B4-BE49-F238E27FC236}">
                <a16:creationId xmlns:a16="http://schemas.microsoft.com/office/drawing/2014/main" id="{89B25544-9AFF-4F6E-755B-18A5FAFD5005}"/>
              </a:ext>
            </a:extLst>
          </p:cNvPr>
          <p:cNvSpPr txBox="1"/>
          <p:nvPr/>
        </p:nvSpPr>
        <p:spPr>
          <a:xfrm>
            <a:off x="6807783" y="4235689"/>
            <a:ext cx="2907889" cy="523220"/>
          </a:xfrm>
          <a:prstGeom prst="rect">
            <a:avLst/>
          </a:prstGeom>
          <a:noFill/>
        </p:spPr>
        <p:txBody>
          <a:bodyPr wrap="square" rtlCol="0">
            <a:spAutoFit/>
          </a:bodyPr>
          <a:lstStyle/>
          <a:p>
            <a:r>
              <a:rPr lang="fi-FI" sz="1400" dirty="0">
                <a:latin typeface="Garamond" panose="02020404030301010803" pitchFamily="18" charset="0"/>
                <a:cs typeface="Arial" panose="020B0604020202020204" pitchFamily="34" charset="0"/>
              </a:rPr>
              <a:t>Omavaraiset kotitaloudet &amp; </a:t>
            </a:r>
            <a:r>
              <a:rPr lang="fi-FI" sz="1400" b="1" dirty="0">
                <a:latin typeface="Garamond" panose="02020404030301010803" pitchFamily="18" charset="0"/>
                <a:cs typeface="Arial" panose="020B0604020202020204" pitchFamily="34" charset="0"/>
              </a:rPr>
              <a:t>kotitarveviljely</a:t>
            </a:r>
          </a:p>
        </p:txBody>
      </p:sp>
      <p:sp>
        <p:nvSpPr>
          <p:cNvPr id="56" name="TextBox 55">
            <a:extLst>
              <a:ext uri="{FF2B5EF4-FFF2-40B4-BE49-F238E27FC236}">
                <a16:creationId xmlns:a16="http://schemas.microsoft.com/office/drawing/2014/main" id="{D66EC545-A7EF-8945-7C88-3A16ADA1FEC2}"/>
              </a:ext>
            </a:extLst>
          </p:cNvPr>
          <p:cNvSpPr txBox="1"/>
          <p:nvPr/>
        </p:nvSpPr>
        <p:spPr>
          <a:xfrm>
            <a:off x="7523515" y="4655423"/>
            <a:ext cx="2185397" cy="307777"/>
          </a:xfrm>
          <a:prstGeom prst="rect">
            <a:avLst/>
          </a:prstGeom>
          <a:noFill/>
        </p:spPr>
        <p:txBody>
          <a:bodyPr wrap="square" rtlCol="0">
            <a:spAutoFit/>
          </a:bodyPr>
          <a:lstStyle/>
          <a:p>
            <a:pPr algn="r"/>
            <a:r>
              <a:rPr lang="fi-FI" sz="1400" b="1" dirty="0">
                <a:latin typeface="Garamond" panose="02020404030301010803" pitchFamily="18" charset="0"/>
                <a:cs typeface="Arial" panose="020B0604020202020204" pitchFamily="34" charset="0"/>
              </a:rPr>
              <a:t>Yhteisötuotanto</a:t>
            </a:r>
          </a:p>
        </p:txBody>
      </p:sp>
      <p:sp>
        <p:nvSpPr>
          <p:cNvPr id="58" name="TextBox 57">
            <a:extLst>
              <a:ext uri="{FF2B5EF4-FFF2-40B4-BE49-F238E27FC236}">
                <a16:creationId xmlns:a16="http://schemas.microsoft.com/office/drawing/2014/main" id="{0C97C165-A016-0ED3-EC02-3AD7B89A7D85}"/>
              </a:ext>
            </a:extLst>
          </p:cNvPr>
          <p:cNvSpPr txBox="1"/>
          <p:nvPr/>
        </p:nvSpPr>
        <p:spPr>
          <a:xfrm>
            <a:off x="7141471" y="4789582"/>
            <a:ext cx="1505575" cy="307777"/>
          </a:xfrm>
          <a:prstGeom prst="rect">
            <a:avLst/>
          </a:prstGeom>
          <a:noFill/>
        </p:spPr>
        <p:txBody>
          <a:bodyPr wrap="square" rtlCol="0">
            <a:spAutoFit/>
          </a:bodyPr>
          <a:lstStyle/>
          <a:p>
            <a:r>
              <a:rPr lang="fi-FI" sz="1400" b="1" dirty="0">
                <a:latin typeface="Garamond" panose="02020404030301010803" pitchFamily="18" charset="0"/>
                <a:cs typeface="Arial" panose="020B0604020202020204" pitchFamily="34" charset="0"/>
              </a:rPr>
              <a:t>Vapaaehtoistyö</a:t>
            </a:r>
          </a:p>
        </p:txBody>
      </p:sp>
      <p:sp>
        <p:nvSpPr>
          <p:cNvPr id="61" name="TextBox 60">
            <a:extLst>
              <a:ext uri="{FF2B5EF4-FFF2-40B4-BE49-F238E27FC236}">
                <a16:creationId xmlns:a16="http://schemas.microsoft.com/office/drawing/2014/main" id="{B5F3BD04-2D41-E6BE-FE0F-1DC85A4126DB}"/>
              </a:ext>
            </a:extLst>
          </p:cNvPr>
          <p:cNvSpPr txBox="1"/>
          <p:nvPr/>
        </p:nvSpPr>
        <p:spPr>
          <a:xfrm>
            <a:off x="7707322" y="5083072"/>
            <a:ext cx="1711464" cy="738664"/>
          </a:xfrm>
          <a:prstGeom prst="rect">
            <a:avLst/>
          </a:prstGeom>
          <a:noFill/>
        </p:spPr>
        <p:txBody>
          <a:bodyPr wrap="square" rtlCol="0">
            <a:spAutoFit/>
          </a:bodyPr>
          <a:lstStyle/>
          <a:p>
            <a:r>
              <a:rPr lang="fi-FI" sz="1400" dirty="0">
                <a:latin typeface="Garamond" panose="02020404030301010803" pitchFamily="18" charset="0"/>
                <a:cs typeface="Arial" panose="020B0604020202020204" pitchFamily="34" charset="0"/>
              </a:rPr>
              <a:t>Työntekijä-/jäsenjohtoiset organisaatiot</a:t>
            </a:r>
          </a:p>
        </p:txBody>
      </p:sp>
      <p:sp>
        <p:nvSpPr>
          <p:cNvPr id="63" name="TextBox 62">
            <a:extLst>
              <a:ext uri="{FF2B5EF4-FFF2-40B4-BE49-F238E27FC236}">
                <a16:creationId xmlns:a16="http://schemas.microsoft.com/office/drawing/2014/main" id="{69693B74-53E7-165C-B18D-3C60F20063E3}"/>
              </a:ext>
            </a:extLst>
          </p:cNvPr>
          <p:cNvSpPr txBox="1"/>
          <p:nvPr/>
        </p:nvSpPr>
        <p:spPr>
          <a:xfrm>
            <a:off x="5153226" y="4429837"/>
            <a:ext cx="1233576" cy="307777"/>
          </a:xfrm>
          <a:prstGeom prst="rect">
            <a:avLst/>
          </a:prstGeom>
          <a:noFill/>
        </p:spPr>
        <p:txBody>
          <a:bodyPr wrap="square" rtlCol="0">
            <a:spAutoFit/>
          </a:bodyPr>
          <a:lstStyle/>
          <a:p>
            <a:r>
              <a:rPr lang="fi-FI" sz="1400" b="1" dirty="0">
                <a:latin typeface="Garamond" panose="02020404030301010803" pitchFamily="18" charset="0"/>
                <a:cs typeface="Arial" panose="020B0604020202020204" pitchFamily="34" charset="0"/>
              </a:rPr>
              <a:t>Reilu kauppa</a:t>
            </a:r>
          </a:p>
        </p:txBody>
      </p:sp>
      <p:sp>
        <p:nvSpPr>
          <p:cNvPr id="64" name="TextBox 63">
            <a:extLst>
              <a:ext uri="{FF2B5EF4-FFF2-40B4-BE49-F238E27FC236}">
                <a16:creationId xmlns:a16="http://schemas.microsoft.com/office/drawing/2014/main" id="{724A02FB-C066-5BED-8C26-54C2B314ECB0}"/>
              </a:ext>
            </a:extLst>
          </p:cNvPr>
          <p:cNvSpPr txBox="1"/>
          <p:nvPr/>
        </p:nvSpPr>
        <p:spPr>
          <a:xfrm>
            <a:off x="5702649" y="4614528"/>
            <a:ext cx="1050970" cy="312077"/>
          </a:xfrm>
          <a:prstGeom prst="rect">
            <a:avLst/>
          </a:prstGeom>
          <a:noFill/>
        </p:spPr>
        <p:txBody>
          <a:bodyPr wrap="square" rtlCol="0">
            <a:spAutoFit/>
          </a:bodyPr>
          <a:lstStyle/>
          <a:p>
            <a:pPr algn="r"/>
            <a:r>
              <a:rPr lang="fi-FI" sz="1400" dirty="0">
                <a:latin typeface="Garamond" panose="02020404030301010803" pitchFamily="18" charset="0"/>
                <a:cs typeface="Arial" panose="020B0604020202020204" pitchFamily="34" charset="0"/>
              </a:rPr>
              <a:t>Lahjat</a:t>
            </a:r>
          </a:p>
        </p:txBody>
      </p:sp>
      <p:sp>
        <p:nvSpPr>
          <p:cNvPr id="65" name="TextBox 64">
            <a:extLst>
              <a:ext uri="{FF2B5EF4-FFF2-40B4-BE49-F238E27FC236}">
                <a16:creationId xmlns:a16="http://schemas.microsoft.com/office/drawing/2014/main" id="{F5EC4061-56A9-3C0D-E54C-5586147D2701}"/>
              </a:ext>
            </a:extLst>
          </p:cNvPr>
          <p:cNvSpPr txBox="1"/>
          <p:nvPr/>
        </p:nvSpPr>
        <p:spPr>
          <a:xfrm>
            <a:off x="4921237" y="4852307"/>
            <a:ext cx="1304001" cy="307777"/>
          </a:xfrm>
          <a:prstGeom prst="rect">
            <a:avLst/>
          </a:prstGeom>
          <a:noFill/>
        </p:spPr>
        <p:txBody>
          <a:bodyPr wrap="square" rtlCol="0">
            <a:spAutoFit/>
          </a:bodyPr>
          <a:lstStyle/>
          <a:p>
            <a:r>
              <a:rPr lang="fi-FI" sz="1400" dirty="0">
                <a:latin typeface="Garamond" panose="02020404030301010803" pitchFamily="18" charset="0"/>
                <a:cs typeface="Arial" panose="020B0604020202020204" pitchFamily="34" charset="0"/>
              </a:rPr>
              <a:t>Vaihtokauppa</a:t>
            </a:r>
            <a:r>
              <a:rPr lang="fi-FI" sz="1400" b="1" dirty="0">
                <a:latin typeface="Garamond" panose="02020404030301010803" pitchFamily="18" charset="0"/>
                <a:cs typeface="Arial" panose="020B0604020202020204" pitchFamily="34" charset="0"/>
              </a:rPr>
              <a:t> </a:t>
            </a:r>
          </a:p>
        </p:txBody>
      </p:sp>
      <p:sp>
        <p:nvSpPr>
          <p:cNvPr id="66" name="TextBox 65">
            <a:extLst>
              <a:ext uri="{FF2B5EF4-FFF2-40B4-BE49-F238E27FC236}">
                <a16:creationId xmlns:a16="http://schemas.microsoft.com/office/drawing/2014/main" id="{E4F01FFF-6AD5-4EA3-78FA-2B998E6E30DC}"/>
              </a:ext>
            </a:extLst>
          </p:cNvPr>
          <p:cNvSpPr txBox="1"/>
          <p:nvPr/>
        </p:nvSpPr>
        <p:spPr>
          <a:xfrm>
            <a:off x="5219248" y="5122320"/>
            <a:ext cx="2057086" cy="312077"/>
          </a:xfrm>
          <a:prstGeom prst="rect">
            <a:avLst/>
          </a:prstGeom>
          <a:noFill/>
        </p:spPr>
        <p:txBody>
          <a:bodyPr wrap="square" rtlCol="0">
            <a:spAutoFit/>
          </a:bodyPr>
          <a:lstStyle/>
          <a:p>
            <a:r>
              <a:rPr lang="fi-FI" sz="1400" dirty="0">
                <a:latin typeface="Garamond" panose="02020404030301010803" pitchFamily="18" charset="0"/>
                <a:cs typeface="Arial" panose="020B0604020202020204" pitchFamily="34" charset="0"/>
              </a:rPr>
              <a:t>Lainaaminen</a:t>
            </a:r>
          </a:p>
        </p:txBody>
      </p:sp>
      <p:sp>
        <p:nvSpPr>
          <p:cNvPr id="67" name="TextBox 66">
            <a:extLst>
              <a:ext uri="{FF2B5EF4-FFF2-40B4-BE49-F238E27FC236}">
                <a16:creationId xmlns:a16="http://schemas.microsoft.com/office/drawing/2014/main" id="{24EE43E5-60EF-951F-702C-E2DB3F3B5010}"/>
              </a:ext>
            </a:extLst>
          </p:cNvPr>
          <p:cNvSpPr txBox="1"/>
          <p:nvPr/>
        </p:nvSpPr>
        <p:spPr>
          <a:xfrm>
            <a:off x="6109878" y="5407855"/>
            <a:ext cx="1505574" cy="523220"/>
          </a:xfrm>
          <a:prstGeom prst="rect">
            <a:avLst/>
          </a:prstGeom>
          <a:noFill/>
        </p:spPr>
        <p:txBody>
          <a:bodyPr wrap="square" rtlCol="0">
            <a:spAutoFit/>
          </a:bodyPr>
          <a:lstStyle/>
          <a:p>
            <a:r>
              <a:rPr lang="fi-FI" sz="1400" dirty="0">
                <a:latin typeface="Garamond" panose="02020404030301010803" pitchFamily="18" charset="0"/>
                <a:cs typeface="Arial" panose="020B0604020202020204" pitchFamily="34" charset="0"/>
              </a:rPr>
              <a:t>Hylätyn käyttöönotto</a:t>
            </a:r>
          </a:p>
        </p:txBody>
      </p:sp>
      <p:sp>
        <p:nvSpPr>
          <p:cNvPr id="68" name="TextBox 67">
            <a:extLst>
              <a:ext uri="{FF2B5EF4-FFF2-40B4-BE49-F238E27FC236}">
                <a16:creationId xmlns:a16="http://schemas.microsoft.com/office/drawing/2014/main" id="{EB51C285-EEB3-5B34-B93B-FCE25126B701}"/>
              </a:ext>
            </a:extLst>
          </p:cNvPr>
          <p:cNvSpPr txBox="1"/>
          <p:nvPr/>
        </p:nvSpPr>
        <p:spPr>
          <a:xfrm>
            <a:off x="4403414" y="5393474"/>
            <a:ext cx="1622641" cy="307777"/>
          </a:xfrm>
          <a:prstGeom prst="rect">
            <a:avLst/>
          </a:prstGeom>
          <a:noFill/>
        </p:spPr>
        <p:txBody>
          <a:bodyPr wrap="square" rtlCol="0">
            <a:spAutoFit/>
          </a:bodyPr>
          <a:lstStyle/>
          <a:p>
            <a:r>
              <a:rPr lang="fi-FI" sz="1400" dirty="0">
                <a:latin typeface="Garamond" panose="02020404030301010803" pitchFamily="18" charset="0"/>
                <a:cs typeface="Arial" panose="020B0604020202020204" pitchFamily="34" charset="0"/>
              </a:rPr>
              <a:t>Torikauppa</a:t>
            </a:r>
          </a:p>
        </p:txBody>
      </p:sp>
      <p:sp>
        <p:nvSpPr>
          <p:cNvPr id="69" name="TextBox 68">
            <a:extLst>
              <a:ext uri="{FF2B5EF4-FFF2-40B4-BE49-F238E27FC236}">
                <a16:creationId xmlns:a16="http://schemas.microsoft.com/office/drawing/2014/main" id="{8CF6C618-BC84-1D42-744D-B198C99080FC}"/>
              </a:ext>
            </a:extLst>
          </p:cNvPr>
          <p:cNvSpPr txBox="1"/>
          <p:nvPr/>
        </p:nvSpPr>
        <p:spPr>
          <a:xfrm>
            <a:off x="4219160" y="5719513"/>
            <a:ext cx="2170095" cy="307777"/>
          </a:xfrm>
          <a:prstGeom prst="rect">
            <a:avLst/>
          </a:prstGeom>
          <a:noFill/>
        </p:spPr>
        <p:txBody>
          <a:bodyPr wrap="square" rtlCol="0">
            <a:spAutoFit/>
          </a:bodyPr>
          <a:lstStyle/>
          <a:p>
            <a:r>
              <a:rPr lang="fi-FI" sz="1400" dirty="0">
                <a:latin typeface="Garamond" panose="02020404030301010803" pitchFamily="18" charset="0"/>
                <a:cs typeface="Arial" panose="020B0604020202020204" pitchFamily="34" charset="0"/>
              </a:rPr>
              <a:t>Yhteisövaluutat</a:t>
            </a:r>
          </a:p>
        </p:txBody>
      </p:sp>
      <p:sp>
        <p:nvSpPr>
          <p:cNvPr id="70" name="TextBox 69">
            <a:extLst>
              <a:ext uri="{FF2B5EF4-FFF2-40B4-BE49-F238E27FC236}">
                <a16:creationId xmlns:a16="http://schemas.microsoft.com/office/drawing/2014/main" id="{68BFEFCB-E7DF-6BF0-51E4-A2D2F4B784EF}"/>
              </a:ext>
            </a:extLst>
          </p:cNvPr>
          <p:cNvSpPr txBox="1"/>
          <p:nvPr/>
        </p:nvSpPr>
        <p:spPr>
          <a:xfrm>
            <a:off x="5062383" y="5953380"/>
            <a:ext cx="1890158" cy="523220"/>
          </a:xfrm>
          <a:prstGeom prst="rect">
            <a:avLst/>
          </a:prstGeom>
          <a:noFill/>
        </p:spPr>
        <p:txBody>
          <a:bodyPr wrap="square" rtlCol="0">
            <a:spAutoFit/>
          </a:bodyPr>
          <a:lstStyle/>
          <a:p>
            <a:r>
              <a:rPr lang="fi-FI" sz="1400" dirty="0">
                <a:latin typeface="Garamond" panose="02020404030301010803" pitchFamily="18" charset="0"/>
                <a:cs typeface="Arial" panose="020B0604020202020204" pitchFamily="34" charset="0"/>
              </a:rPr>
              <a:t>Hinnoittelu maksukyvyn mukaan</a:t>
            </a:r>
          </a:p>
        </p:txBody>
      </p:sp>
      <p:sp>
        <p:nvSpPr>
          <p:cNvPr id="71" name="TextBox 70">
            <a:extLst>
              <a:ext uri="{FF2B5EF4-FFF2-40B4-BE49-F238E27FC236}">
                <a16:creationId xmlns:a16="http://schemas.microsoft.com/office/drawing/2014/main" id="{39867E7C-3E03-0191-37C5-3E5A9F3E8465}"/>
              </a:ext>
            </a:extLst>
          </p:cNvPr>
          <p:cNvSpPr txBox="1"/>
          <p:nvPr/>
        </p:nvSpPr>
        <p:spPr>
          <a:xfrm>
            <a:off x="6787168" y="5994203"/>
            <a:ext cx="763559" cy="307777"/>
          </a:xfrm>
          <a:prstGeom prst="rect">
            <a:avLst/>
          </a:prstGeom>
          <a:noFill/>
        </p:spPr>
        <p:txBody>
          <a:bodyPr wrap="square" rtlCol="0">
            <a:spAutoFit/>
          </a:bodyPr>
          <a:lstStyle/>
          <a:p>
            <a:r>
              <a:rPr lang="fi-FI" sz="1400" dirty="0">
                <a:latin typeface="Garamond" panose="02020404030301010803" pitchFamily="18" charset="0"/>
                <a:cs typeface="Arial" panose="020B0604020202020204" pitchFamily="34" charset="0"/>
              </a:rPr>
              <a:t>Verot </a:t>
            </a:r>
          </a:p>
        </p:txBody>
      </p:sp>
      <p:sp>
        <p:nvSpPr>
          <p:cNvPr id="72" name="TextBox 71">
            <a:extLst>
              <a:ext uri="{FF2B5EF4-FFF2-40B4-BE49-F238E27FC236}">
                <a16:creationId xmlns:a16="http://schemas.microsoft.com/office/drawing/2014/main" id="{FA44C4CE-AA2A-DAF3-64E1-D64728BBAC25}"/>
              </a:ext>
            </a:extLst>
          </p:cNvPr>
          <p:cNvSpPr txBox="1"/>
          <p:nvPr/>
        </p:nvSpPr>
        <p:spPr>
          <a:xfrm>
            <a:off x="1611086" y="3675708"/>
            <a:ext cx="3263437" cy="307777"/>
          </a:xfrm>
          <a:prstGeom prst="rect">
            <a:avLst/>
          </a:prstGeom>
          <a:noFill/>
        </p:spPr>
        <p:txBody>
          <a:bodyPr wrap="square" rtlCol="0">
            <a:spAutoFit/>
          </a:bodyPr>
          <a:lstStyle/>
          <a:p>
            <a:r>
              <a:rPr lang="fi-FI" sz="1400" dirty="0">
                <a:latin typeface="Garamond" panose="02020404030301010803" pitchFamily="18" charset="0"/>
                <a:cs typeface="Arial" panose="020B0604020202020204" pitchFamily="34" charset="0"/>
              </a:rPr>
              <a:t>Omavaraiset kotitaloudet &amp; </a:t>
            </a:r>
            <a:r>
              <a:rPr lang="fi-FI" sz="1400" b="1" dirty="0">
                <a:latin typeface="Garamond" panose="02020404030301010803" pitchFamily="18" charset="0"/>
                <a:cs typeface="Arial" panose="020B0604020202020204" pitchFamily="34" charset="0"/>
              </a:rPr>
              <a:t>kotitarveviljely</a:t>
            </a:r>
          </a:p>
        </p:txBody>
      </p:sp>
      <p:sp>
        <p:nvSpPr>
          <p:cNvPr id="74" name="TextBox 73">
            <a:extLst>
              <a:ext uri="{FF2B5EF4-FFF2-40B4-BE49-F238E27FC236}">
                <a16:creationId xmlns:a16="http://schemas.microsoft.com/office/drawing/2014/main" id="{7E2E7257-E9E6-ED4A-87DE-C65FCA8F4B3B}"/>
              </a:ext>
            </a:extLst>
          </p:cNvPr>
          <p:cNvSpPr txBox="1"/>
          <p:nvPr/>
        </p:nvSpPr>
        <p:spPr>
          <a:xfrm>
            <a:off x="1870399" y="4037542"/>
            <a:ext cx="1250010" cy="307777"/>
          </a:xfrm>
          <a:prstGeom prst="rect">
            <a:avLst/>
          </a:prstGeom>
          <a:noFill/>
        </p:spPr>
        <p:txBody>
          <a:bodyPr wrap="square" rtlCol="0">
            <a:spAutoFit/>
          </a:bodyPr>
          <a:lstStyle/>
          <a:p>
            <a:r>
              <a:rPr lang="fi-FI" sz="1400" dirty="0">
                <a:latin typeface="Garamond" panose="02020404030301010803" pitchFamily="18" charset="0"/>
                <a:cs typeface="Arial" panose="020B0604020202020204" pitchFamily="34" charset="0"/>
              </a:rPr>
              <a:t>Ostoringit</a:t>
            </a:r>
          </a:p>
        </p:txBody>
      </p:sp>
      <p:sp>
        <p:nvSpPr>
          <p:cNvPr id="75" name="TextBox 74">
            <a:extLst>
              <a:ext uri="{FF2B5EF4-FFF2-40B4-BE49-F238E27FC236}">
                <a16:creationId xmlns:a16="http://schemas.microsoft.com/office/drawing/2014/main" id="{0B18D9A9-0433-BF4F-E871-29B3CFDA75AC}"/>
              </a:ext>
            </a:extLst>
          </p:cNvPr>
          <p:cNvSpPr txBox="1"/>
          <p:nvPr/>
        </p:nvSpPr>
        <p:spPr>
          <a:xfrm>
            <a:off x="3058350" y="4127394"/>
            <a:ext cx="2185397" cy="307777"/>
          </a:xfrm>
          <a:prstGeom prst="rect">
            <a:avLst/>
          </a:prstGeom>
          <a:noFill/>
        </p:spPr>
        <p:txBody>
          <a:bodyPr wrap="square" rtlCol="0">
            <a:spAutoFit/>
          </a:bodyPr>
          <a:lstStyle/>
          <a:p>
            <a:pPr algn="r"/>
            <a:r>
              <a:rPr lang="fi-FI" sz="1400" b="1" dirty="0">
                <a:latin typeface="Garamond" panose="02020404030301010803" pitchFamily="18" charset="0"/>
                <a:cs typeface="Arial" panose="020B0604020202020204" pitchFamily="34" charset="0"/>
              </a:rPr>
              <a:t>Eettiset hankintaprosessit</a:t>
            </a:r>
          </a:p>
        </p:txBody>
      </p:sp>
      <p:sp>
        <p:nvSpPr>
          <p:cNvPr id="76" name="TextBox 75">
            <a:extLst>
              <a:ext uri="{FF2B5EF4-FFF2-40B4-BE49-F238E27FC236}">
                <a16:creationId xmlns:a16="http://schemas.microsoft.com/office/drawing/2014/main" id="{51D288F2-FF6A-CF05-0E9D-7C306E9D4F12}"/>
              </a:ext>
            </a:extLst>
          </p:cNvPr>
          <p:cNvSpPr txBox="1"/>
          <p:nvPr/>
        </p:nvSpPr>
        <p:spPr>
          <a:xfrm>
            <a:off x="1999171" y="4444161"/>
            <a:ext cx="2245817" cy="307777"/>
          </a:xfrm>
          <a:prstGeom prst="rect">
            <a:avLst/>
          </a:prstGeom>
          <a:noFill/>
        </p:spPr>
        <p:txBody>
          <a:bodyPr wrap="square" rtlCol="0">
            <a:spAutoFit/>
          </a:bodyPr>
          <a:lstStyle/>
          <a:p>
            <a:r>
              <a:rPr lang="fi-FI" sz="1400" dirty="0">
                <a:latin typeface="Garamond" panose="02020404030301010803" pitchFamily="18" charset="0"/>
                <a:cs typeface="Arial" panose="020B0604020202020204" pitchFamily="34" charset="0"/>
              </a:rPr>
              <a:t>Osto-osuuskunnat</a:t>
            </a:r>
          </a:p>
        </p:txBody>
      </p:sp>
      <p:sp>
        <p:nvSpPr>
          <p:cNvPr id="77" name="TextBox 76">
            <a:extLst>
              <a:ext uri="{FF2B5EF4-FFF2-40B4-BE49-F238E27FC236}">
                <a16:creationId xmlns:a16="http://schemas.microsoft.com/office/drawing/2014/main" id="{10857859-E25B-C42F-A1FB-4CC5685A2B4F}"/>
              </a:ext>
            </a:extLst>
          </p:cNvPr>
          <p:cNvSpPr txBox="1"/>
          <p:nvPr/>
        </p:nvSpPr>
        <p:spPr>
          <a:xfrm>
            <a:off x="2889619" y="4725098"/>
            <a:ext cx="2057086" cy="523220"/>
          </a:xfrm>
          <a:prstGeom prst="rect">
            <a:avLst/>
          </a:prstGeom>
          <a:noFill/>
        </p:spPr>
        <p:txBody>
          <a:bodyPr wrap="square" rtlCol="0">
            <a:spAutoFit/>
          </a:bodyPr>
          <a:lstStyle/>
          <a:p>
            <a:pPr algn="ctr"/>
            <a:r>
              <a:rPr lang="fi-FI" sz="1400" dirty="0">
                <a:latin typeface="Garamond" panose="02020404030301010803" pitchFamily="18" charset="0"/>
                <a:cs typeface="Arial" panose="020B0604020202020204" pitchFamily="34" charset="0"/>
              </a:rPr>
              <a:t>Kumppanuuskalastus (CSF)</a:t>
            </a:r>
          </a:p>
        </p:txBody>
      </p:sp>
      <p:sp>
        <p:nvSpPr>
          <p:cNvPr id="78" name="TextBox 77">
            <a:extLst>
              <a:ext uri="{FF2B5EF4-FFF2-40B4-BE49-F238E27FC236}">
                <a16:creationId xmlns:a16="http://schemas.microsoft.com/office/drawing/2014/main" id="{4BE90E5C-05ED-E957-56C3-1254C085A98E}"/>
              </a:ext>
            </a:extLst>
          </p:cNvPr>
          <p:cNvSpPr txBox="1"/>
          <p:nvPr/>
        </p:nvSpPr>
        <p:spPr>
          <a:xfrm>
            <a:off x="2545772" y="5193646"/>
            <a:ext cx="2057086" cy="523220"/>
          </a:xfrm>
          <a:prstGeom prst="rect">
            <a:avLst/>
          </a:prstGeom>
          <a:noFill/>
        </p:spPr>
        <p:txBody>
          <a:bodyPr wrap="square" rtlCol="0">
            <a:spAutoFit/>
          </a:bodyPr>
          <a:lstStyle/>
          <a:p>
            <a:pPr algn="ctr"/>
            <a:r>
              <a:rPr lang="fi-FI" sz="1400" b="1" dirty="0">
                <a:latin typeface="Garamond" panose="02020404030301010803" pitchFamily="18" charset="0"/>
                <a:cs typeface="Arial" panose="020B0604020202020204" pitchFamily="34" charset="0"/>
              </a:rPr>
              <a:t>Kumppanuusmaatalous </a:t>
            </a:r>
            <a:r>
              <a:rPr lang="fi-FI" sz="1400" dirty="0">
                <a:latin typeface="Garamond" panose="02020404030301010803" pitchFamily="18" charset="0"/>
                <a:cs typeface="Arial" panose="020B0604020202020204" pitchFamily="34" charset="0"/>
              </a:rPr>
              <a:t>(CSA)</a:t>
            </a:r>
          </a:p>
        </p:txBody>
      </p:sp>
      <p:sp>
        <p:nvSpPr>
          <p:cNvPr id="79" name="TextBox 78">
            <a:extLst>
              <a:ext uri="{FF2B5EF4-FFF2-40B4-BE49-F238E27FC236}">
                <a16:creationId xmlns:a16="http://schemas.microsoft.com/office/drawing/2014/main" id="{C4D26D84-A1AB-F3D4-CC3D-1F9635DA5C35}"/>
              </a:ext>
            </a:extLst>
          </p:cNvPr>
          <p:cNvSpPr txBox="1"/>
          <p:nvPr/>
        </p:nvSpPr>
        <p:spPr>
          <a:xfrm>
            <a:off x="2824332" y="1606997"/>
            <a:ext cx="1233576" cy="307777"/>
          </a:xfrm>
          <a:prstGeom prst="rect">
            <a:avLst/>
          </a:prstGeom>
          <a:noFill/>
        </p:spPr>
        <p:txBody>
          <a:bodyPr wrap="square" rtlCol="0">
            <a:spAutoFit/>
          </a:bodyPr>
          <a:lstStyle/>
          <a:p>
            <a:r>
              <a:rPr lang="fi-FI" sz="1400" dirty="0">
                <a:latin typeface="Garamond" panose="02020404030301010803" pitchFamily="18" charset="0"/>
                <a:cs typeface="Arial" panose="020B0604020202020204" pitchFamily="34" charset="0"/>
              </a:rPr>
              <a:t>Kierrätys</a:t>
            </a:r>
          </a:p>
        </p:txBody>
      </p:sp>
      <p:sp>
        <p:nvSpPr>
          <p:cNvPr id="80" name="TextBox 79">
            <a:extLst>
              <a:ext uri="{FF2B5EF4-FFF2-40B4-BE49-F238E27FC236}">
                <a16:creationId xmlns:a16="http://schemas.microsoft.com/office/drawing/2014/main" id="{E21DFAFA-5850-2EB9-3B36-6180933E31E6}"/>
              </a:ext>
            </a:extLst>
          </p:cNvPr>
          <p:cNvSpPr txBox="1"/>
          <p:nvPr/>
        </p:nvSpPr>
        <p:spPr>
          <a:xfrm>
            <a:off x="2298693" y="1936379"/>
            <a:ext cx="1785075" cy="307777"/>
          </a:xfrm>
          <a:prstGeom prst="rect">
            <a:avLst/>
          </a:prstGeom>
          <a:noFill/>
        </p:spPr>
        <p:txBody>
          <a:bodyPr wrap="square" rtlCol="0">
            <a:spAutoFit/>
          </a:bodyPr>
          <a:lstStyle/>
          <a:p>
            <a:r>
              <a:rPr lang="fi-FI" sz="1400" dirty="0">
                <a:latin typeface="Garamond" panose="02020404030301010803" pitchFamily="18" charset="0"/>
                <a:cs typeface="Arial" panose="020B0604020202020204" pitchFamily="34" charset="0"/>
              </a:rPr>
              <a:t>Lahjoitukset</a:t>
            </a:r>
          </a:p>
        </p:txBody>
      </p:sp>
      <p:sp>
        <p:nvSpPr>
          <p:cNvPr id="81" name="TextBox 80">
            <a:extLst>
              <a:ext uri="{FF2B5EF4-FFF2-40B4-BE49-F238E27FC236}">
                <a16:creationId xmlns:a16="http://schemas.microsoft.com/office/drawing/2014/main" id="{02023545-E3B7-151F-16B3-478137189EBC}"/>
              </a:ext>
            </a:extLst>
          </p:cNvPr>
          <p:cNvSpPr txBox="1"/>
          <p:nvPr/>
        </p:nvSpPr>
        <p:spPr>
          <a:xfrm>
            <a:off x="2609988" y="2400681"/>
            <a:ext cx="2185397" cy="307777"/>
          </a:xfrm>
          <a:prstGeom prst="rect">
            <a:avLst/>
          </a:prstGeom>
          <a:noFill/>
        </p:spPr>
        <p:txBody>
          <a:bodyPr wrap="square" rtlCol="0">
            <a:spAutoFit/>
          </a:bodyPr>
          <a:lstStyle/>
          <a:p>
            <a:r>
              <a:rPr lang="fi-FI" sz="1400" dirty="0">
                <a:latin typeface="Garamond" panose="02020404030301010803" pitchFamily="18" charset="0"/>
                <a:cs typeface="Arial" panose="020B0604020202020204" pitchFamily="34" charset="0"/>
              </a:rPr>
              <a:t>Yhteisölainat</a:t>
            </a:r>
          </a:p>
        </p:txBody>
      </p:sp>
      <p:sp>
        <p:nvSpPr>
          <p:cNvPr id="82" name="TextBox 81">
            <a:extLst>
              <a:ext uri="{FF2B5EF4-FFF2-40B4-BE49-F238E27FC236}">
                <a16:creationId xmlns:a16="http://schemas.microsoft.com/office/drawing/2014/main" id="{DFC098AF-A99F-E475-5534-6DF9DF0FA68C}"/>
              </a:ext>
            </a:extLst>
          </p:cNvPr>
          <p:cNvSpPr txBox="1"/>
          <p:nvPr/>
        </p:nvSpPr>
        <p:spPr>
          <a:xfrm>
            <a:off x="1887371" y="2653206"/>
            <a:ext cx="2185397" cy="307777"/>
          </a:xfrm>
          <a:prstGeom prst="rect">
            <a:avLst/>
          </a:prstGeom>
          <a:noFill/>
        </p:spPr>
        <p:txBody>
          <a:bodyPr wrap="square" rtlCol="0">
            <a:spAutoFit/>
          </a:bodyPr>
          <a:lstStyle/>
          <a:p>
            <a:r>
              <a:rPr lang="fi-FI" sz="1400" dirty="0">
                <a:latin typeface="Garamond" panose="02020404030301010803" pitchFamily="18" charset="0"/>
                <a:cs typeface="Arial" panose="020B0604020202020204" pitchFamily="34" charset="0"/>
              </a:rPr>
              <a:t>Tulonjako</a:t>
            </a:r>
          </a:p>
        </p:txBody>
      </p:sp>
      <p:sp>
        <p:nvSpPr>
          <p:cNvPr id="83" name="TextBox 82">
            <a:extLst>
              <a:ext uri="{FF2B5EF4-FFF2-40B4-BE49-F238E27FC236}">
                <a16:creationId xmlns:a16="http://schemas.microsoft.com/office/drawing/2014/main" id="{E5EA9F7D-992F-D11C-31AC-C8B2DF18AAAC}"/>
              </a:ext>
            </a:extLst>
          </p:cNvPr>
          <p:cNvSpPr txBox="1"/>
          <p:nvPr/>
        </p:nvSpPr>
        <p:spPr>
          <a:xfrm>
            <a:off x="3159030" y="2849991"/>
            <a:ext cx="2012251" cy="307777"/>
          </a:xfrm>
          <a:prstGeom prst="rect">
            <a:avLst/>
          </a:prstGeom>
          <a:noFill/>
        </p:spPr>
        <p:txBody>
          <a:bodyPr wrap="square" rtlCol="0">
            <a:spAutoFit/>
          </a:bodyPr>
          <a:lstStyle/>
          <a:p>
            <a:r>
              <a:rPr lang="fi-FI" sz="1400" b="1" dirty="0">
                <a:latin typeface="Garamond" panose="02020404030301010803" pitchFamily="18" charset="0"/>
                <a:cs typeface="Arial" panose="020B0604020202020204" pitchFamily="34" charset="0"/>
              </a:rPr>
              <a:t>Yhteisörahoitus</a:t>
            </a:r>
          </a:p>
        </p:txBody>
      </p:sp>
      <p:sp>
        <p:nvSpPr>
          <p:cNvPr id="84" name="TextBox 83">
            <a:extLst>
              <a:ext uri="{FF2B5EF4-FFF2-40B4-BE49-F238E27FC236}">
                <a16:creationId xmlns:a16="http://schemas.microsoft.com/office/drawing/2014/main" id="{DB78FDA8-A7F3-EB10-DEE2-7EB9EC23B197}"/>
              </a:ext>
            </a:extLst>
          </p:cNvPr>
          <p:cNvSpPr txBox="1"/>
          <p:nvPr/>
        </p:nvSpPr>
        <p:spPr>
          <a:xfrm>
            <a:off x="1762105" y="3122029"/>
            <a:ext cx="1332488" cy="307777"/>
          </a:xfrm>
          <a:prstGeom prst="rect">
            <a:avLst/>
          </a:prstGeom>
          <a:noFill/>
        </p:spPr>
        <p:txBody>
          <a:bodyPr wrap="square" rtlCol="0">
            <a:spAutoFit/>
          </a:bodyPr>
          <a:lstStyle/>
          <a:p>
            <a:r>
              <a:rPr lang="fi-FI" sz="1400" dirty="0">
                <a:latin typeface="Garamond" panose="02020404030301010803" pitchFamily="18" charset="0"/>
                <a:cs typeface="Arial" panose="020B0604020202020204" pitchFamily="34" charset="0"/>
              </a:rPr>
              <a:t>Kompostointi</a:t>
            </a:r>
          </a:p>
        </p:txBody>
      </p:sp>
      <p:sp>
        <p:nvSpPr>
          <p:cNvPr id="86" name="TextBox 85">
            <a:extLst>
              <a:ext uri="{FF2B5EF4-FFF2-40B4-BE49-F238E27FC236}">
                <a16:creationId xmlns:a16="http://schemas.microsoft.com/office/drawing/2014/main" id="{343DF0D6-6262-0275-9254-82FBCCD800B5}"/>
              </a:ext>
            </a:extLst>
          </p:cNvPr>
          <p:cNvSpPr txBox="1"/>
          <p:nvPr/>
        </p:nvSpPr>
        <p:spPr>
          <a:xfrm>
            <a:off x="3001725" y="3211794"/>
            <a:ext cx="1890158" cy="307777"/>
          </a:xfrm>
          <a:prstGeom prst="rect">
            <a:avLst/>
          </a:prstGeom>
          <a:noFill/>
        </p:spPr>
        <p:txBody>
          <a:bodyPr wrap="square" rtlCol="0">
            <a:spAutoFit/>
          </a:bodyPr>
          <a:lstStyle/>
          <a:p>
            <a:r>
              <a:rPr lang="fi-FI" sz="1400" dirty="0">
                <a:latin typeface="Garamond" panose="02020404030301010803" pitchFamily="18" charset="0"/>
                <a:cs typeface="Arial" panose="020B0604020202020204" pitchFamily="34" charset="0"/>
              </a:rPr>
              <a:t>Luotto-osuuskunnat</a:t>
            </a:r>
          </a:p>
        </p:txBody>
      </p:sp>
      <p:sp>
        <p:nvSpPr>
          <p:cNvPr id="87" name="TextBox 86">
            <a:extLst>
              <a:ext uri="{FF2B5EF4-FFF2-40B4-BE49-F238E27FC236}">
                <a16:creationId xmlns:a16="http://schemas.microsoft.com/office/drawing/2014/main" id="{D2D6085E-FDB6-1533-C265-9E01B318E49E}"/>
              </a:ext>
            </a:extLst>
          </p:cNvPr>
          <p:cNvSpPr txBox="1"/>
          <p:nvPr/>
        </p:nvSpPr>
        <p:spPr>
          <a:xfrm>
            <a:off x="4734915" y="77580"/>
            <a:ext cx="1893082" cy="307777"/>
          </a:xfrm>
          <a:prstGeom prst="rect">
            <a:avLst/>
          </a:prstGeom>
          <a:noFill/>
        </p:spPr>
        <p:txBody>
          <a:bodyPr wrap="none" rtlCol="0">
            <a:spAutoFit/>
          </a:bodyPr>
          <a:lstStyle/>
          <a:p>
            <a:pPr algn="ctr"/>
            <a:r>
              <a:rPr lang="fi-FI" sz="1400" dirty="0">
                <a:latin typeface="Garamond" panose="02020404030301010803" pitchFamily="18" charset="0"/>
                <a:cs typeface="Arial" panose="020B0604020202020204" pitchFamily="34" charset="0"/>
              </a:rPr>
              <a:t>HABITAATTI (MESO)</a:t>
            </a:r>
          </a:p>
        </p:txBody>
      </p:sp>
      <p:sp>
        <p:nvSpPr>
          <p:cNvPr id="88" name="TextBox 87">
            <a:extLst>
              <a:ext uri="{FF2B5EF4-FFF2-40B4-BE49-F238E27FC236}">
                <a16:creationId xmlns:a16="http://schemas.microsoft.com/office/drawing/2014/main" id="{606E979A-1CB8-B174-101D-35E771022666}"/>
              </a:ext>
            </a:extLst>
          </p:cNvPr>
          <p:cNvSpPr txBox="1"/>
          <p:nvPr/>
        </p:nvSpPr>
        <p:spPr>
          <a:xfrm>
            <a:off x="9200280" y="1593885"/>
            <a:ext cx="1795683" cy="307777"/>
          </a:xfrm>
          <a:prstGeom prst="rect">
            <a:avLst/>
          </a:prstGeom>
          <a:noFill/>
        </p:spPr>
        <p:txBody>
          <a:bodyPr wrap="none" rtlCol="0">
            <a:spAutoFit/>
          </a:bodyPr>
          <a:lstStyle/>
          <a:p>
            <a:pPr algn="ctr"/>
            <a:r>
              <a:rPr lang="fi-FI" sz="1400" dirty="0">
                <a:latin typeface="Garamond" panose="02020404030301010803" pitchFamily="18" charset="0"/>
                <a:cs typeface="Arial" panose="020B0604020202020204" pitchFamily="34" charset="0"/>
              </a:rPr>
              <a:t>HYÖDYNTÄMINEN</a:t>
            </a:r>
          </a:p>
        </p:txBody>
      </p:sp>
      <p:sp>
        <p:nvSpPr>
          <p:cNvPr id="89" name="TextBox 88">
            <a:extLst>
              <a:ext uri="{FF2B5EF4-FFF2-40B4-BE49-F238E27FC236}">
                <a16:creationId xmlns:a16="http://schemas.microsoft.com/office/drawing/2014/main" id="{4E198133-0500-7702-9551-5C968936A975}"/>
              </a:ext>
            </a:extLst>
          </p:cNvPr>
          <p:cNvSpPr txBox="1"/>
          <p:nvPr/>
        </p:nvSpPr>
        <p:spPr>
          <a:xfrm>
            <a:off x="9822750" y="4982851"/>
            <a:ext cx="1227324" cy="307777"/>
          </a:xfrm>
          <a:prstGeom prst="rect">
            <a:avLst/>
          </a:prstGeom>
          <a:noFill/>
        </p:spPr>
        <p:txBody>
          <a:bodyPr wrap="none" rtlCol="0">
            <a:spAutoFit/>
          </a:bodyPr>
          <a:lstStyle/>
          <a:p>
            <a:pPr algn="ctr"/>
            <a:r>
              <a:rPr lang="fi-FI" sz="1400" dirty="0">
                <a:latin typeface="Garamond" panose="02020404030301010803" pitchFamily="18" charset="0"/>
                <a:cs typeface="Arial" panose="020B0604020202020204" pitchFamily="34" charset="0"/>
              </a:rPr>
              <a:t>TUOTANTO</a:t>
            </a:r>
          </a:p>
        </p:txBody>
      </p:sp>
      <p:sp>
        <p:nvSpPr>
          <p:cNvPr id="90" name="TextBox 89">
            <a:extLst>
              <a:ext uri="{FF2B5EF4-FFF2-40B4-BE49-F238E27FC236}">
                <a16:creationId xmlns:a16="http://schemas.microsoft.com/office/drawing/2014/main" id="{DB507248-065A-461D-1880-B37DD2F22F09}"/>
              </a:ext>
            </a:extLst>
          </p:cNvPr>
          <p:cNvSpPr txBox="1"/>
          <p:nvPr/>
        </p:nvSpPr>
        <p:spPr>
          <a:xfrm>
            <a:off x="5310630" y="6532787"/>
            <a:ext cx="1344791" cy="307777"/>
          </a:xfrm>
          <a:prstGeom prst="rect">
            <a:avLst/>
          </a:prstGeom>
          <a:noFill/>
        </p:spPr>
        <p:txBody>
          <a:bodyPr wrap="none" rtlCol="0">
            <a:spAutoFit/>
          </a:bodyPr>
          <a:lstStyle/>
          <a:p>
            <a:pPr algn="ctr"/>
            <a:r>
              <a:rPr lang="fi-FI" sz="1400" dirty="0">
                <a:latin typeface="Garamond" panose="02020404030301010803" pitchFamily="18" charset="0"/>
                <a:cs typeface="Arial" panose="020B0604020202020204" pitchFamily="34" charset="0"/>
              </a:rPr>
              <a:t>SIIRTÄMINEN</a:t>
            </a:r>
          </a:p>
        </p:txBody>
      </p:sp>
      <p:sp>
        <p:nvSpPr>
          <p:cNvPr id="91" name="TextBox 90">
            <a:extLst>
              <a:ext uri="{FF2B5EF4-FFF2-40B4-BE49-F238E27FC236}">
                <a16:creationId xmlns:a16="http://schemas.microsoft.com/office/drawing/2014/main" id="{0D8DB62F-4BDC-6D0E-3973-6229C2F808EE}"/>
              </a:ext>
            </a:extLst>
          </p:cNvPr>
          <p:cNvSpPr txBox="1"/>
          <p:nvPr/>
        </p:nvSpPr>
        <p:spPr>
          <a:xfrm>
            <a:off x="835114" y="5038562"/>
            <a:ext cx="995016" cy="307777"/>
          </a:xfrm>
          <a:prstGeom prst="rect">
            <a:avLst/>
          </a:prstGeom>
          <a:noFill/>
        </p:spPr>
        <p:txBody>
          <a:bodyPr wrap="none" rtlCol="0">
            <a:spAutoFit/>
          </a:bodyPr>
          <a:lstStyle/>
          <a:p>
            <a:pPr algn="ctr"/>
            <a:r>
              <a:rPr lang="fi-FI" sz="1400" dirty="0">
                <a:latin typeface="Garamond" panose="02020404030301010803" pitchFamily="18" charset="0"/>
                <a:cs typeface="Arial" panose="020B0604020202020204" pitchFamily="34" charset="0"/>
              </a:rPr>
              <a:t>KULUTUS</a:t>
            </a:r>
          </a:p>
        </p:txBody>
      </p:sp>
      <p:sp>
        <p:nvSpPr>
          <p:cNvPr id="92" name="TextBox 91">
            <a:extLst>
              <a:ext uri="{FF2B5EF4-FFF2-40B4-BE49-F238E27FC236}">
                <a16:creationId xmlns:a16="http://schemas.microsoft.com/office/drawing/2014/main" id="{FB2B83B0-F64D-CD7A-9396-5E6458D68F30}"/>
              </a:ext>
            </a:extLst>
          </p:cNvPr>
          <p:cNvSpPr txBox="1"/>
          <p:nvPr/>
        </p:nvSpPr>
        <p:spPr>
          <a:xfrm>
            <a:off x="513578" y="1646667"/>
            <a:ext cx="1748492" cy="523220"/>
          </a:xfrm>
          <a:prstGeom prst="rect">
            <a:avLst/>
          </a:prstGeom>
          <a:noFill/>
        </p:spPr>
        <p:txBody>
          <a:bodyPr wrap="none" rtlCol="0">
            <a:spAutoFit/>
          </a:bodyPr>
          <a:lstStyle/>
          <a:p>
            <a:r>
              <a:rPr lang="fi-FI" sz="1400" dirty="0">
                <a:latin typeface="Garamond" panose="02020404030301010803" pitchFamily="18" charset="0"/>
                <a:cs typeface="Arial" panose="020B0604020202020204" pitchFamily="34" charset="0"/>
              </a:rPr>
              <a:t>YLIJÄÄMÄN </a:t>
            </a:r>
          </a:p>
          <a:p>
            <a:pPr algn="ctr"/>
            <a:r>
              <a:rPr lang="fi-FI" sz="1400" dirty="0">
                <a:latin typeface="Garamond" panose="02020404030301010803" pitchFamily="18" charset="0"/>
                <a:cs typeface="Arial" panose="020B0604020202020204" pitchFamily="34" charset="0"/>
              </a:rPr>
              <a:t>KÄYTTÖÖNOTTO</a:t>
            </a:r>
          </a:p>
        </p:txBody>
      </p:sp>
      <p:cxnSp>
        <p:nvCxnSpPr>
          <p:cNvPr id="103" name="Straight Arrow Connector 102">
            <a:extLst>
              <a:ext uri="{FF2B5EF4-FFF2-40B4-BE49-F238E27FC236}">
                <a16:creationId xmlns:a16="http://schemas.microsoft.com/office/drawing/2014/main" id="{9F08C01D-CA96-953F-C9B4-5160A049497C}"/>
              </a:ext>
            </a:extLst>
          </p:cNvPr>
          <p:cNvCxnSpPr>
            <a:cxnSpLocks/>
          </p:cNvCxnSpPr>
          <p:nvPr/>
        </p:nvCxnSpPr>
        <p:spPr>
          <a:xfrm>
            <a:off x="8392886" y="1035344"/>
            <a:ext cx="870856" cy="47568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E86FCE04-2915-0D72-C33E-89CEAC96600E}"/>
              </a:ext>
            </a:extLst>
          </p:cNvPr>
          <p:cNvCxnSpPr>
            <a:cxnSpLocks/>
          </p:cNvCxnSpPr>
          <p:nvPr/>
        </p:nvCxnSpPr>
        <p:spPr>
          <a:xfrm>
            <a:off x="10452535" y="2169887"/>
            <a:ext cx="25710" cy="26006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C19EBE5E-75CF-B7C3-D518-CEB8485E1536}"/>
              </a:ext>
            </a:extLst>
          </p:cNvPr>
          <p:cNvCxnSpPr>
            <a:cxnSpLocks/>
          </p:cNvCxnSpPr>
          <p:nvPr/>
        </p:nvCxnSpPr>
        <p:spPr>
          <a:xfrm flipH="1">
            <a:off x="7284700" y="5560184"/>
            <a:ext cx="2663029" cy="11242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AD43D2CF-DC90-B981-E1C1-EE641D65A0E6}"/>
              </a:ext>
            </a:extLst>
          </p:cNvPr>
          <p:cNvCxnSpPr>
            <a:cxnSpLocks/>
          </p:cNvCxnSpPr>
          <p:nvPr/>
        </p:nvCxnSpPr>
        <p:spPr>
          <a:xfrm flipH="1" flipV="1">
            <a:off x="1556131" y="5570628"/>
            <a:ext cx="3007343" cy="10929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26FBF5B5-EE24-E39C-A848-6C6EA9F2C121}"/>
              </a:ext>
            </a:extLst>
          </p:cNvPr>
          <p:cNvCxnSpPr>
            <a:cxnSpLocks/>
          </p:cNvCxnSpPr>
          <p:nvPr/>
        </p:nvCxnSpPr>
        <p:spPr>
          <a:xfrm flipH="1" flipV="1">
            <a:off x="960988" y="2340119"/>
            <a:ext cx="22869" cy="25614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D842C914-5C34-9C1C-7E6E-80F9FBBFCF64}"/>
              </a:ext>
            </a:extLst>
          </p:cNvPr>
          <p:cNvCxnSpPr>
            <a:cxnSpLocks/>
          </p:cNvCxnSpPr>
          <p:nvPr/>
        </p:nvCxnSpPr>
        <p:spPr>
          <a:xfrm flipV="1">
            <a:off x="1775163" y="1066834"/>
            <a:ext cx="1275303" cy="6335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E8CD7F9-C26A-722D-73AE-1BB6ECE1B176}"/>
              </a:ext>
            </a:extLst>
          </p:cNvPr>
          <p:cNvSpPr txBox="1"/>
          <p:nvPr/>
        </p:nvSpPr>
        <p:spPr>
          <a:xfrm>
            <a:off x="41973" y="6027290"/>
            <a:ext cx="2599685" cy="830997"/>
          </a:xfrm>
          <a:prstGeom prst="rect">
            <a:avLst/>
          </a:prstGeom>
          <a:noFill/>
        </p:spPr>
        <p:txBody>
          <a:bodyPr wrap="square" rtlCol="0">
            <a:spAutoFit/>
          </a:bodyPr>
          <a:lstStyle/>
          <a:p>
            <a:r>
              <a:rPr lang="en-GB" sz="1200" b="0" i="0" u="none" strike="noStrike" dirty="0">
                <a:solidFill>
                  <a:schemeClr val="accent2"/>
                </a:solidFill>
                <a:effectLst/>
              </a:rPr>
              <a:t>Miller, E. (2019). </a:t>
            </a:r>
            <a:r>
              <a:rPr lang="en-GB" sz="1200" b="0" i="1" u="none" strike="noStrike" dirty="0">
                <a:solidFill>
                  <a:schemeClr val="accent2"/>
                </a:solidFill>
                <a:effectLst/>
              </a:rPr>
              <a:t>Reimagining livelihoods: Life beyond economy, society, and environment</a:t>
            </a:r>
            <a:r>
              <a:rPr lang="en-GB" sz="1200" b="0" i="0" u="none" strike="noStrike" dirty="0">
                <a:solidFill>
                  <a:schemeClr val="accent2"/>
                </a:solidFill>
                <a:effectLst/>
              </a:rPr>
              <a:t>. U of Minnesota Press.</a:t>
            </a:r>
            <a:endParaRPr lang="fi-FI" sz="1200" dirty="0">
              <a:solidFill>
                <a:schemeClr val="accent2"/>
              </a:solidFill>
            </a:endParaRPr>
          </a:p>
        </p:txBody>
      </p:sp>
      <p:sp>
        <p:nvSpPr>
          <p:cNvPr id="8" name="TextBox 7">
            <a:extLst>
              <a:ext uri="{FF2B5EF4-FFF2-40B4-BE49-F238E27FC236}">
                <a16:creationId xmlns:a16="http://schemas.microsoft.com/office/drawing/2014/main" id="{A98C8C62-7A8A-B933-32D6-5F24A8BFF1E8}"/>
              </a:ext>
            </a:extLst>
          </p:cNvPr>
          <p:cNvSpPr txBox="1"/>
          <p:nvPr/>
        </p:nvSpPr>
        <p:spPr>
          <a:xfrm>
            <a:off x="10635869" y="6458953"/>
            <a:ext cx="1283428" cy="276999"/>
          </a:xfrm>
          <a:prstGeom prst="rect">
            <a:avLst/>
          </a:prstGeom>
          <a:noFill/>
        </p:spPr>
        <p:txBody>
          <a:bodyPr wrap="none" rtlCol="0">
            <a:spAutoFit/>
          </a:bodyPr>
          <a:lstStyle/>
          <a:p>
            <a:r>
              <a:rPr lang="en-FI" sz="1200" dirty="0"/>
              <a:t>E. Houtbeckers </a:t>
            </a:r>
          </a:p>
        </p:txBody>
      </p:sp>
    </p:spTree>
    <p:extLst>
      <p:ext uri="{BB962C8B-B14F-4D97-AF65-F5344CB8AC3E}">
        <p14:creationId xmlns:p14="http://schemas.microsoft.com/office/powerpoint/2010/main" val="2265778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15201D-14AE-016D-D512-8971595E4237}"/>
              </a:ext>
            </a:extLst>
          </p:cNvPr>
          <p:cNvSpPr>
            <a:spLocks noGrp="1"/>
          </p:cNvSpPr>
          <p:nvPr>
            <p:ph idx="1"/>
          </p:nvPr>
        </p:nvSpPr>
        <p:spPr>
          <a:xfrm>
            <a:off x="761999" y="2494722"/>
            <a:ext cx="5962741" cy="4107784"/>
          </a:xfrm>
        </p:spPr>
        <p:txBody>
          <a:bodyPr>
            <a:normAutofit fontScale="92500" lnSpcReduction="10000"/>
          </a:bodyPr>
          <a:lstStyle/>
          <a:p>
            <a:r>
              <a:rPr lang="fi-FI" sz="2400" dirty="0"/>
              <a:t>Työ ruohonjuuritasolla monikriisiin </a:t>
            </a:r>
            <a:r>
              <a:rPr lang="fi-FI" sz="2400" noProof="0" dirty="0"/>
              <a:t>vastaamiseksi (2017–2022)</a:t>
            </a:r>
          </a:p>
          <a:p>
            <a:pPr marL="342900" indent="-342900">
              <a:buFont typeface="Arial" panose="020B0604020202020204" pitchFamily="34" charset="0"/>
              <a:buChar char="•"/>
            </a:pPr>
            <a:r>
              <a:rPr lang="fi-FI" dirty="0"/>
              <a:t>Etnografinen osallistuva havainnointi, haastattelut</a:t>
            </a:r>
            <a:endParaRPr lang="fi-FI" noProof="0" dirty="0"/>
          </a:p>
          <a:p>
            <a:r>
              <a:rPr lang="fi-FI" sz="2400" noProof="0" dirty="0"/>
              <a:t>Ilmastonmuutoksen hillintään sitoutuneiden yritysten työ  (2023–2024)</a:t>
            </a:r>
          </a:p>
          <a:p>
            <a:pPr marL="342900" indent="-342900">
              <a:buFont typeface="Arial" panose="020B0604020202020204" pitchFamily="34" charset="0"/>
              <a:buChar char="•"/>
            </a:pPr>
            <a:r>
              <a:rPr lang="fi-FI" noProof="0" dirty="0"/>
              <a:t>Haastattelut, työpaja</a:t>
            </a:r>
          </a:p>
          <a:p>
            <a:r>
              <a:rPr lang="fi-FI" sz="2400" noProof="0" dirty="0"/>
              <a:t>Institutionaalinen ymmärrys </a:t>
            </a:r>
            <a:r>
              <a:rPr lang="fi-FI" sz="2400" dirty="0"/>
              <a:t>työstä kestävyysmurroksessa</a:t>
            </a:r>
            <a:r>
              <a:rPr lang="fi-FI" sz="2400" noProof="0" dirty="0"/>
              <a:t> (2023–2026)</a:t>
            </a:r>
          </a:p>
          <a:p>
            <a:pPr marL="342900" indent="-342900">
              <a:buFont typeface="Arial" panose="020B0604020202020204" pitchFamily="34" charset="0"/>
              <a:buChar char="•"/>
            </a:pPr>
            <a:r>
              <a:rPr lang="fi-FI" sz="2200" noProof="0" dirty="0"/>
              <a:t>Institutionaalinen etnografia (haastattelut, dokumentit, osallistuva havainnointi)</a:t>
            </a:r>
          </a:p>
          <a:p>
            <a:pPr lvl="1"/>
            <a:endParaRPr lang="fi-FI" noProof="0" dirty="0"/>
          </a:p>
        </p:txBody>
      </p:sp>
      <p:sp>
        <p:nvSpPr>
          <p:cNvPr id="2" name="Title 1">
            <a:extLst>
              <a:ext uri="{FF2B5EF4-FFF2-40B4-BE49-F238E27FC236}">
                <a16:creationId xmlns:a16="http://schemas.microsoft.com/office/drawing/2014/main" id="{2FE2F66A-FD5F-9489-D1CD-EF18D4288587}"/>
              </a:ext>
            </a:extLst>
          </p:cNvPr>
          <p:cNvSpPr>
            <a:spLocks noGrp="1"/>
          </p:cNvSpPr>
          <p:nvPr>
            <p:ph type="title"/>
          </p:nvPr>
        </p:nvSpPr>
        <p:spPr>
          <a:xfrm>
            <a:off x="576942" y="460911"/>
            <a:ext cx="5334000" cy="1184032"/>
          </a:xfrm>
        </p:spPr>
        <p:txBody>
          <a:bodyPr>
            <a:normAutofit/>
          </a:bodyPr>
          <a:lstStyle/>
          <a:p>
            <a:r>
              <a:rPr lang="fi-FI" sz="3200" noProof="0" dirty="0"/>
              <a:t>Kolme toimeen tulemisen tutkimuskontekstia</a:t>
            </a:r>
          </a:p>
        </p:txBody>
      </p:sp>
      <p:grpSp>
        <p:nvGrpSpPr>
          <p:cNvPr id="4" name="Group 3">
            <a:extLst>
              <a:ext uri="{FF2B5EF4-FFF2-40B4-BE49-F238E27FC236}">
                <a16:creationId xmlns:a16="http://schemas.microsoft.com/office/drawing/2014/main" id="{F6FF6A6D-C6D2-CE26-5ADA-4BFD24808704}"/>
              </a:ext>
            </a:extLst>
          </p:cNvPr>
          <p:cNvGrpSpPr/>
          <p:nvPr/>
        </p:nvGrpSpPr>
        <p:grpSpPr>
          <a:xfrm>
            <a:off x="6171461" y="906190"/>
            <a:ext cx="5900727" cy="3941185"/>
            <a:chOff x="2289997" y="1707918"/>
            <a:chExt cx="7584321" cy="2318221"/>
          </a:xfrm>
          <a:solidFill>
            <a:schemeClr val="accent1"/>
          </a:solidFill>
        </p:grpSpPr>
        <p:sp>
          <p:nvSpPr>
            <p:cNvPr id="5" name="Oval 4">
              <a:extLst>
                <a:ext uri="{FF2B5EF4-FFF2-40B4-BE49-F238E27FC236}">
                  <a16:creationId xmlns:a16="http://schemas.microsoft.com/office/drawing/2014/main" id="{256E929B-007D-5E64-59FE-3433ECB5BDBE}"/>
                </a:ext>
              </a:extLst>
            </p:cNvPr>
            <p:cNvSpPr/>
            <p:nvPr/>
          </p:nvSpPr>
          <p:spPr>
            <a:xfrm>
              <a:off x="2289997" y="1707918"/>
              <a:ext cx="3965713" cy="1401417"/>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6" name="TextBox 5">
              <a:extLst>
                <a:ext uri="{FF2B5EF4-FFF2-40B4-BE49-F238E27FC236}">
                  <a16:creationId xmlns:a16="http://schemas.microsoft.com/office/drawing/2014/main" id="{93FA39E7-8009-1340-BAD8-337968FB5572}"/>
                </a:ext>
              </a:extLst>
            </p:cNvPr>
            <p:cNvSpPr txBox="1"/>
            <p:nvPr/>
          </p:nvSpPr>
          <p:spPr>
            <a:xfrm>
              <a:off x="2696466" y="2128578"/>
              <a:ext cx="2722078" cy="431652"/>
            </a:xfrm>
            <a:prstGeom prst="rect">
              <a:avLst/>
            </a:prstGeom>
            <a:grpFill/>
            <a:ln>
              <a:noFill/>
            </a:ln>
          </p:spPr>
          <p:txBody>
            <a:bodyPr wrap="square" rtlCol="0">
              <a:spAutoFit/>
            </a:bodyPr>
            <a:lstStyle/>
            <a:p>
              <a:pPr algn="ctr" defTabSz="859536">
                <a:spcAft>
                  <a:spcPts val="600"/>
                </a:spcAft>
              </a:pPr>
              <a:r>
                <a:rPr lang="fi-FI" sz="1900" b="1" kern="1200" noProof="0" dirty="0">
                  <a:solidFill>
                    <a:srgbClr val="000000"/>
                  </a:solidFill>
                  <a:latin typeface="+mn-lt"/>
                  <a:ea typeface="+mn-ea"/>
                  <a:cs typeface="Times New Roman" panose="02020603050405020304" pitchFamily="18" charset="0"/>
                </a:rPr>
                <a:t>Työntekijöiden näkökulma</a:t>
              </a:r>
              <a:endParaRPr lang="fi-FI" sz="1900" b="1" noProof="0" dirty="0">
                <a:cs typeface="Times New Roman" panose="02020603050405020304" pitchFamily="18" charset="0"/>
              </a:endParaRPr>
            </a:p>
          </p:txBody>
        </p:sp>
        <p:sp>
          <p:nvSpPr>
            <p:cNvPr id="7" name="Oval 6">
              <a:extLst>
                <a:ext uri="{FF2B5EF4-FFF2-40B4-BE49-F238E27FC236}">
                  <a16:creationId xmlns:a16="http://schemas.microsoft.com/office/drawing/2014/main" id="{099A2A9A-953A-E826-FAEE-7F7BA3622CE4}"/>
                </a:ext>
              </a:extLst>
            </p:cNvPr>
            <p:cNvSpPr/>
            <p:nvPr/>
          </p:nvSpPr>
          <p:spPr>
            <a:xfrm>
              <a:off x="5908605" y="1739348"/>
              <a:ext cx="3965713" cy="1401417"/>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8" name="TextBox 7">
              <a:extLst>
                <a:ext uri="{FF2B5EF4-FFF2-40B4-BE49-F238E27FC236}">
                  <a16:creationId xmlns:a16="http://schemas.microsoft.com/office/drawing/2014/main" id="{AA629DBC-640E-F215-701F-F752F596552A}"/>
                </a:ext>
              </a:extLst>
            </p:cNvPr>
            <p:cNvSpPr txBox="1"/>
            <p:nvPr/>
          </p:nvSpPr>
          <p:spPr>
            <a:xfrm>
              <a:off x="6704108" y="2155886"/>
              <a:ext cx="2631987" cy="431652"/>
            </a:xfrm>
            <a:prstGeom prst="rect">
              <a:avLst/>
            </a:prstGeom>
            <a:grpFill/>
            <a:ln>
              <a:noFill/>
            </a:ln>
          </p:spPr>
          <p:txBody>
            <a:bodyPr wrap="square" rtlCol="0">
              <a:spAutoFit/>
            </a:bodyPr>
            <a:lstStyle/>
            <a:p>
              <a:pPr algn="ctr" defTabSz="859536">
                <a:spcAft>
                  <a:spcPts val="600"/>
                </a:spcAft>
              </a:pPr>
              <a:r>
                <a:rPr lang="fi-FI" sz="1900" b="1" kern="1200" noProof="0" dirty="0">
                  <a:solidFill>
                    <a:srgbClr val="000000"/>
                  </a:solidFill>
                  <a:latin typeface="+mn-lt"/>
                  <a:ea typeface="+mn-ea"/>
                  <a:cs typeface="Times New Roman" panose="02020603050405020304" pitchFamily="18" charset="0"/>
                </a:rPr>
                <a:t>Kestävyys-murros</a:t>
              </a:r>
              <a:endParaRPr lang="fi-FI" sz="1900" b="1" noProof="0" dirty="0">
                <a:cs typeface="Times New Roman" panose="02020603050405020304" pitchFamily="18" charset="0"/>
              </a:endParaRPr>
            </a:p>
          </p:txBody>
        </p:sp>
        <p:sp>
          <p:nvSpPr>
            <p:cNvPr id="9" name="Oval 8">
              <a:extLst>
                <a:ext uri="{FF2B5EF4-FFF2-40B4-BE49-F238E27FC236}">
                  <a16:creationId xmlns:a16="http://schemas.microsoft.com/office/drawing/2014/main" id="{E46910B5-2911-7591-BEB9-BBA633537D37}"/>
                </a:ext>
              </a:extLst>
            </p:cNvPr>
            <p:cNvSpPr/>
            <p:nvPr/>
          </p:nvSpPr>
          <p:spPr>
            <a:xfrm>
              <a:off x="4113143" y="2624722"/>
              <a:ext cx="3965713" cy="1401417"/>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noProof="0" dirty="0">
                <a:solidFill>
                  <a:schemeClr val="bg1"/>
                </a:solidFill>
              </a:endParaRPr>
            </a:p>
          </p:txBody>
        </p:sp>
        <p:sp>
          <p:nvSpPr>
            <p:cNvPr id="10" name="TextBox 9">
              <a:extLst>
                <a:ext uri="{FF2B5EF4-FFF2-40B4-BE49-F238E27FC236}">
                  <a16:creationId xmlns:a16="http://schemas.microsoft.com/office/drawing/2014/main" id="{EC860EA7-17D5-9FA2-94F8-FEC33B6F5344}"/>
                </a:ext>
              </a:extLst>
            </p:cNvPr>
            <p:cNvSpPr txBox="1"/>
            <p:nvPr/>
          </p:nvSpPr>
          <p:spPr>
            <a:xfrm>
              <a:off x="4648173" y="3238320"/>
              <a:ext cx="2692672" cy="245257"/>
            </a:xfrm>
            <a:prstGeom prst="rect">
              <a:avLst/>
            </a:prstGeom>
            <a:grpFill/>
            <a:ln>
              <a:noFill/>
            </a:ln>
          </p:spPr>
          <p:txBody>
            <a:bodyPr wrap="square" rtlCol="0">
              <a:spAutoFit/>
            </a:bodyPr>
            <a:lstStyle/>
            <a:p>
              <a:pPr algn="ctr" defTabSz="859536">
                <a:spcAft>
                  <a:spcPts val="600"/>
                </a:spcAft>
              </a:pPr>
              <a:r>
                <a:rPr lang="fi-FI" sz="1900" b="1" noProof="0" dirty="0">
                  <a:solidFill>
                    <a:srgbClr val="000000"/>
                  </a:solidFill>
                  <a:cs typeface="Times New Roman" panose="02020603050405020304" pitchFamily="18" charset="0"/>
                </a:rPr>
                <a:t>Arkinen työ</a:t>
              </a:r>
              <a:endParaRPr lang="fi-FI" sz="1900" b="1" noProof="0" dirty="0">
                <a:cs typeface="Times New Roman" panose="02020603050405020304" pitchFamily="18" charset="0"/>
              </a:endParaRPr>
            </a:p>
          </p:txBody>
        </p:sp>
      </p:grpSp>
      <p:sp>
        <p:nvSpPr>
          <p:cNvPr id="13" name="TextBox 12">
            <a:extLst>
              <a:ext uri="{FF2B5EF4-FFF2-40B4-BE49-F238E27FC236}">
                <a16:creationId xmlns:a16="http://schemas.microsoft.com/office/drawing/2014/main" id="{9B4FA327-5381-A86B-00E8-A6D276CE3848}"/>
              </a:ext>
            </a:extLst>
          </p:cNvPr>
          <p:cNvSpPr txBox="1"/>
          <p:nvPr/>
        </p:nvSpPr>
        <p:spPr>
          <a:xfrm rot="21017310">
            <a:off x="7931219" y="2524007"/>
            <a:ext cx="2538387" cy="769441"/>
          </a:xfrm>
          <a:prstGeom prst="rect">
            <a:avLst/>
          </a:prstGeom>
          <a:noFill/>
        </p:spPr>
        <p:txBody>
          <a:bodyPr wrap="none" rtlCol="0">
            <a:spAutoFit/>
          </a:bodyPr>
          <a:lstStyle/>
          <a:p>
            <a:pPr algn="ctr"/>
            <a:r>
              <a:rPr lang="fi-FI" sz="1600" b="1" noProof="0" dirty="0">
                <a:solidFill>
                  <a:srgbClr val="FFC000"/>
                </a:solidFill>
              </a:rPr>
              <a:t>TRANSFORMATIIVINEN</a:t>
            </a:r>
            <a:br>
              <a:rPr lang="fi-FI" sz="1600" b="1" dirty="0">
                <a:solidFill>
                  <a:srgbClr val="FFC000"/>
                </a:solidFill>
              </a:rPr>
            </a:br>
            <a:r>
              <a:rPr lang="fi-FI" sz="1600" b="1" dirty="0">
                <a:solidFill>
                  <a:srgbClr val="FFC000"/>
                </a:solidFill>
              </a:rPr>
              <a:t>TYÖ</a:t>
            </a:r>
            <a:endParaRPr lang="fi-FI" sz="1600" b="1" noProof="0" dirty="0">
              <a:solidFill>
                <a:srgbClr val="FFC000"/>
              </a:solidFill>
            </a:endParaRPr>
          </a:p>
          <a:p>
            <a:pPr algn="ctr"/>
            <a:r>
              <a:rPr lang="fi-FI" sz="1200" b="1" dirty="0">
                <a:solidFill>
                  <a:srgbClr val="FFC000"/>
                </a:solidFill>
              </a:rPr>
              <a:t>(Houtbeckers 2023)</a:t>
            </a:r>
            <a:endParaRPr lang="fi-FI" sz="1200" b="1" noProof="0" dirty="0">
              <a:solidFill>
                <a:srgbClr val="FFC000"/>
              </a:solidFill>
            </a:endParaRPr>
          </a:p>
        </p:txBody>
      </p:sp>
      <p:sp>
        <p:nvSpPr>
          <p:cNvPr id="11" name="TextBox 10">
            <a:extLst>
              <a:ext uri="{FF2B5EF4-FFF2-40B4-BE49-F238E27FC236}">
                <a16:creationId xmlns:a16="http://schemas.microsoft.com/office/drawing/2014/main" id="{FF641D37-F9D2-C5A1-C5BC-05A7F0AD4CDE}"/>
              </a:ext>
            </a:extLst>
          </p:cNvPr>
          <p:cNvSpPr txBox="1"/>
          <p:nvPr/>
        </p:nvSpPr>
        <p:spPr>
          <a:xfrm>
            <a:off x="10651233" y="6463006"/>
            <a:ext cx="1283428" cy="276999"/>
          </a:xfrm>
          <a:prstGeom prst="rect">
            <a:avLst/>
          </a:prstGeom>
          <a:noFill/>
        </p:spPr>
        <p:txBody>
          <a:bodyPr wrap="none" rtlCol="0">
            <a:spAutoFit/>
          </a:bodyPr>
          <a:lstStyle/>
          <a:p>
            <a:r>
              <a:rPr lang="en-FI" sz="1200" dirty="0"/>
              <a:t>E. Houtbeckers </a:t>
            </a:r>
          </a:p>
        </p:txBody>
      </p:sp>
    </p:spTree>
    <p:extLst>
      <p:ext uri="{BB962C8B-B14F-4D97-AF65-F5344CB8AC3E}">
        <p14:creationId xmlns:p14="http://schemas.microsoft.com/office/powerpoint/2010/main" val="100875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AE744-689D-5DD6-D63A-739E7FC656B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48F9D9D-7BF4-0C09-9D24-8C085C250035}"/>
              </a:ext>
            </a:extLst>
          </p:cNvPr>
          <p:cNvSpPr>
            <a:spLocks noGrp="1"/>
          </p:cNvSpPr>
          <p:nvPr>
            <p:ph type="body" idx="1"/>
          </p:nvPr>
        </p:nvSpPr>
        <p:spPr>
          <a:xfrm>
            <a:off x="599441" y="1381568"/>
            <a:ext cx="3165231" cy="761999"/>
          </a:xfrm>
        </p:spPr>
        <p:txBody>
          <a:bodyPr anchor="t">
            <a:normAutofit fontScale="92500" lnSpcReduction="20000"/>
          </a:bodyPr>
          <a:lstStyle/>
          <a:p>
            <a:r>
              <a:rPr lang="fi-FI" b="1" i="0" noProof="0" dirty="0"/>
              <a:t>Työn ymmärrys (länsimaissa)</a:t>
            </a:r>
            <a:endParaRPr lang="fi-FI" sz="2400" b="1" i="0" noProof="0" dirty="0"/>
          </a:p>
        </p:txBody>
      </p:sp>
      <p:sp>
        <p:nvSpPr>
          <p:cNvPr id="4" name="Content Placeholder 3">
            <a:extLst>
              <a:ext uri="{FF2B5EF4-FFF2-40B4-BE49-F238E27FC236}">
                <a16:creationId xmlns:a16="http://schemas.microsoft.com/office/drawing/2014/main" id="{B343A5B9-5E20-B040-F0A7-81F87EDCF5B2}"/>
              </a:ext>
            </a:extLst>
          </p:cNvPr>
          <p:cNvSpPr>
            <a:spLocks noGrp="1"/>
          </p:cNvSpPr>
          <p:nvPr>
            <p:ph sz="half" idx="2"/>
          </p:nvPr>
        </p:nvSpPr>
        <p:spPr>
          <a:xfrm>
            <a:off x="599441" y="2217162"/>
            <a:ext cx="3165231" cy="3868508"/>
          </a:xfrm>
        </p:spPr>
        <p:txBody>
          <a:bodyPr>
            <a:noAutofit/>
          </a:bodyPr>
          <a:lstStyle/>
          <a:p>
            <a:r>
              <a:rPr lang="fi-FI" sz="1700" noProof="0" dirty="0"/>
              <a:t>Kaksiportainen järjestelmä</a:t>
            </a:r>
            <a:r>
              <a:rPr lang="fi-FI" sz="1400" noProof="0" dirty="0"/>
              <a:t> (</a:t>
            </a:r>
            <a:r>
              <a:rPr lang="fi-FI" sz="1400" noProof="0" dirty="0" err="1"/>
              <a:t>Mellor</a:t>
            </a:r>
            <a:r>
              <a:rPr lang="fi-FI" sz="1400" noProof="0" dirty="0"/>
              <a:t> 2006)</a:t>
            </a:r>
          </a:p>
          <a:p>
            <a:r>
              <a:rPr lang="fi-FI" sz="1700" noProof="0" dirty="0"/>
              <a:t>Palkkatyöyhteiskunta </a:t>
            </a:r>
            <a:r>
              <a:rPr lang="fi-FI" sz="1400" noProof="0" dirty="0"/>
              <a:t>(</a:t>
            </a:r>
            <a:r>
              <a:rPr lang="fi-FI" sz="1400" noProof="0" dirty="0" err="1"/>
              <a:t>Standing</a:t>
            </a:r>
            <a:r>
              <a:rPr lang="fi-FI" sz="1400" noProof="0" dirty="0"/>
              <a:t> 2010)</a:t>
            </a:r>
          </a:p>
          <a:p>
            <a:r>
              <a:rPr lang="fi-FI" sz="1700" noProof="0" dirty="0"/>
              <a:t>Jatkuvan talouskasvun paradigma </a:t>
            </a:r>
          </a:p>
          <a:p>
            <a:r>
              <a:rPr lang="fi-FI" sz="1700" noProof="0" dirty="0"/>
              <a:t>Fossiiliriippuvuus</a:t>
            </a:r>
          </a:p>
          <a:p>
            <a:r>
              <a:rPr lang="fi-FI" sz="1700" dirty="0"/>
              <a:t>Sukupuolittuneen, </a:t>
            </a:r>
            <a:r>
              <a:rPr lang="fi-FI" sz="1700" dirty="0" err="1"/>
              <a:t>rodullistetun</a:t>
            </a:r>
            <a:r>
              <a:rPr lang="fi-FI" sz="1700" dirty="0"/>
              <a:t>, luokkaan perustuvan uusintavan ja ekologisen työn hyväksikäyttö</a:t>
            </a:r>
            <a:endParaRPr lang="fi-FI" sz="1700" noProof="0" dirty="0"/>
          </a:p>
        </p:txBody>
      </p:sp>
      <p:sp>
        <p:nvSpPr>
          <p:cNvPr id="5" name="Text Placeholder 4">
            <a:extLst>
              <a:ext uri="{FF2B5EF4-FFF2-40B4-BE49-F238E27FC236}">
                <a16:creationId xmlns:a16="http://schemas.microsoft.com/office/drawing/2014/main" id="{516EA3C5-A6A2-5E53-A94B-B82F840AE8F8}"/>
              </a:ext>
            </a:extLst>
          </p:cNvPr>
          <p:cNvSpPr>
            <a:spLocks noGrp="1"/>
          </p:cNvSpPr>
          <p:nvPr>
            <p:ph type="body" sz="quarter" idx="3"/>
          </p:nvPr>
        </p:nvSpPr>
        <p:spPr>
          <a:xfrm>
            <a:off x="8052186" y="1331041"/>
            <a:ext cx="4013918" cy="761999"/>
          </a:xfrm>
        </p:spPr>
        <p:txBody>
          <a:bodyPr anchor="t">
            <a:normAutofit fontScale="92500" lnSpcReduction="20000"/>
          </a:bodyPr>
          <a:lstStyle/>
          <a:p>
            <a:r>
              <a:rPr lang="fi-FI" sz="2100" b="1" i="0" dirty="0"/>
              <a:t>Jälkifossiilinen</a:t>
            </a:r>
            <a:r>
              <a:rPr lang="fi-FI" sz="2600" b="1" i="0" noProof="0" dirty="0"/>
              <a:t> </a:t>
            </a:r>
            <a:r>
              <a:rPr lang="fi-FI" sz="2100" b="1" i="0" dirty="0"/>
              <a:t>ja</a:t>
            </a:r>
            <a:r>
              <a:rPr lang="fi-FI" sz="2600" b="1" i="0" noProof="0" dirty="0"/>
              <a:t> </a:t>
            </a:r>
            <a:r>
              <a:rPr lang="fi-FI" sz="2100" b="1" i="0" dirty="0"/>
              <a:t>jälkikapitalistinen</a:t>
            </a:r>
            <a:r>
              <a:rPr lang="fi-FI" sz="2600" b="1" i="0" noProof="0" dirty="0"/>
              <a:t> </a:t>
            </a:r>
            <a:r>
              <a:rPr lang="fi-FI" sz="2100" b="1" i="0" dirty="0"/>
              <a:t>työ</a:t>
            </a:r>
          </a:p>
        </p:txBody>
      </p:sp>
      <p:sp>
        <p:nvSpPr>
          <p:cNvPr id="6" name="Content Placeholder 5">
            <a:extLst>
              <a:ext uri="{FF2B5EF4-FFF2-40B4-BE49-F238E27FC236}">
                <a16:creationId xmlns:a16="http://schemas.microsoft.com/office/drawing/2014/main" id="{48BB9611-B719-852A-529E-95660AF2AA25}"/>
              </a:ext>
            </a:extLst>
          </p:cNvPr>
          <p:cNvSpPr>
            <a:spLocks noGrp="1"/>
          </p:cNvSpPr>
          <p:nvPr>
            <p:ph sz="quarter" idx="4"/>
          </p:nvPr>
        </p:nvSpPr>
        <p:spPr>
          <a:xfrm>
            <a:off x="8052186" y="2149533"/>
            <a:ext cx="3540373" cy="3615895"/>
          </a:xfrm>
        </p:spPr>
        <p:txBody>
          <a:bodyPr>
            <a:normAutofit/>
          </a:bodyPr>
          <a:lstStyle/>
          <a:p>
            <a:r>
              <a:rPr lang="fi-FI" sz="1700" noProof="0" dirty="0"/>
              <a:t>Yksiportainen järjestelmä </a:t>
            </a:r>
            <a:r>
              <a:rPr lang="fi-FI" sz="1400" noProof="0" dirty="0"/>
              <a:t>(</a:t>
            </a:r>
            <a:r>
              <a:rPr lang="fi-FI" sz="1400" noProof="0" dirty="0" err="1"/>
              <a:t>Mellor</a:t>
            </a:r>
            <a:r>
              <a:rPr lang="fi-FI" sz="1400" noProof="0" dirty="0"/>
              <a:t> 2006)</a:t>
            </a:r>
          </a:p>
          <a:p>
            <a:r>
              <a:rPr lang="fi-FI" sz="1700" noProof="0" dirty="0"/>
              <a:t>Vähentynyt materiaalin läpivirtaus</a:t>
            </a:r>
          </a:p>
          <a:p>
            <a:r>
              <a:rPr lang="fi-FI" sz="1700" dirty="0"/>
              <a:t>Jälkifossiilinen infrastruktuuri, käytännöt, työ</a:t>
            </a:r>
            <a:endParaRPr lang="fi-FI" sz="1700" noProof="0" dirty="0"/>
          </a:p>
          <a:p>
            <a:r>
              <a:rPr lang="fi-FI" sz="1700" noProof="0" dirty="0"/>
              <a:t>Sosiaalisen ja ympäristöoikeudenmukaisuuden asetaiminen etusijalle </a:t>
            </a:r>
          </a:p>
          <a:p>
            <a:r>
              <a:rPr lang="fi-FI" sz="1700" dirty="0"/>
              <a:t>Ekofeministinen utopia</a:t>
            </a:r>
            <a:endParaRPr lang="fi-FI" sz="1700" noProof="0" dirty="0"/>
          </a:p>
          <a:p>
            <a:endParaRPr lang="fi-FI" sz="1700" noProof="0" dirty="0"/>
          </a:p>
        </p:txBody>
      </p:sp>
      <p:sp>
        <p:nvSpPr>
          <p:cNvPr id="9" name="Text Placeholder 4">
            <a:extLst>
              <a:ext uri="{FF2B5EF4-FFF2-40B4-BE49-F238E27FC236}">
                <a16:creationId xmlns:a16="http://schemas.microsoft.com/office/drawing/2014/main" id="{B99678D4-AE18-9030-7EAA-A7881EBE68CE}"/>
              </a:ext>
            </a:extLst>
          </p:cNvPr>
          <p:cNvSpPr txBox="1">
            <a:spLocks/>
          </p:cNvSpPr>
          <p:nvPr/>
        </p:nvSpPr>
        <p:spPr>
          <a:xfrm>
            <a:off x="4027268" y="1269117"/>
            <a:ext cx="3610708" cy="761999"/>
          </a:xfrm>
          <a:prstGeom prst="rect">
            <a:avLst/>
          </a:prstGeom>
        </p:spPr>
        <p:txBody>
          <a:bodyPr vert="horz" lIns="91440" tIns="45720" rIns="91440" bIns="45720" rtlCol="0" anchor="t">
            <a:normAutofit/>
          </a:bodyPr>
          <a:lstStyle>
            <a:lvl1pPr marL="0" indent="0" algn="l" defTabSz="914400" rtl="0" eaLnBrk="1" latinLnBrk="0" hangingPunct="1">
              <a:lnSpc>
                <a:spcPct val="125000"/>
              </a:lnSpc>
              <a:spcBef>
                <a:spcPts val="1000"/>
              </a:spcBef>
              <a:buFont typeface="Arial" panose="020B0604020202020204" pitchFamily="34" charset="0"/>
              <a:buNone/>
              <a:defRPr sz="2400" b="1" kern="1200">
                <a:solidFill>
                  <a:schemeClr val="tx1">
                    <a:alpha val="70000"/>
                  </a:schemeClr>
                </a:solidFill>
                <a:latin typeface="+mn-lt"/>
                <a:ea typeface="+mn-ea"/>
                <a:cs typeface="+mn-cs"/>
              </a:defRPr>
            </a:lvl1pPr>
            <a:lvl2pPr marL="457200" indent="0" algn="l" defTabSz="914400" rtl="0" eaLnBrk="1" latinLnBrk="0" hangingPunct="1">
              <a:lnSpc>
                <a:spcPct val="125000"/>
              </a:lnSpc>
              <a:spcBef>
                <a:spcPts val="500"/>
              </a:spcBef>
              <a:buFont typeface="Arial" panose="020B0604020202020204" pitchFamily="34" charset="0"/>
              <a:buNone/>
              <a:defRPr sz="2000" b="1" kern="1200">
                <a:solidFill>
                  <a:schemeClr val="tx1">
                    <a:alpha val="70000"/>
                  </a:schemeClr>
                </a:solidFill>
                <a:latin typeface="+mn-lt"/>
                <a:ea typeface="+mn-ea"/>
                <a:cs typeface="+mn-cs"/>
              </a:defRPr>
            </a:lvl2pPr>
            <a:lvl3pPr marL="914400" indent="0" algn="l" defTabSz="914400" rtl="0" eaLnBrk="1" latinLnBrk="0" hangingPunct="1">
              <a:lnSpc>
                <a:spcPct val="125000"/>
              </a:lnSpc>
              <a:spcBef>
                <a:spcPts val="500"/>
              </a:spcBef>
              <a:buFont typeface="Arial" panose="020B0604020202020204" pitchFamily="34" charset="0"/>
              <a:buNone/>
              <a:defRPr sz="1800" b="1" kern="1200">
                <a:solidFill>
                  <a:schemeClr val="tx1">
                    <a:alpha val="70000"/>
                  </a:schemeClr>
                </a:solidFill>
                <a:latin typeface="+mn-lt"/>
                <a:ea typeface="+mn-ea"/>
                <a:cs typeface="+mn-cs"/>
              </a:defRPr>
            </a:lvl3pPr>
            <a:lvl4pPr marL="1371600" indent="0" algn="l" defTabSz="914400" rtl="0" eaLnBrk="1" latinLnBrk="0" hangingPunct="1">
              <a:lnSpc>
                <a:spcPct val="125000"/>
              </a:lnSpc>
              <a:spcBef>
                <a:spcPts val="500"/>
              </a:spcBef>
              <a:buFont typeface="Arial" panose="020B0604020202020204" pitchFamily="34" charset="0"/>
              <a:buNone/>
              <a:defRPr sz="1600" b="1" kern="1200">
                <a:solidFill>
                  <a:schemeClr val="tx1">
                    <a:alpha val="70000"/>
                  </a:schemeClr>
                </a:solidFill>
                <a:latin typeface="+mn-lt"/>
                <a:ea typeface="+mn-ea"/>
                <a:cs typeface="+mn-cs"/>
              </a:defRPr>
            </a:lvl4pPr>
            <a:lvl5pPr marL="1828800" indent="0" algn="l" defTabSz="914400" rtl="0" eaLnBrk="1" latinLnBrk="0" hangingPunct="1">
              <a:lnSpc>
                <a:spcPct val="125000"/>
              </a:lnSpc>
              <a:spcBef>
                <a:spcPts val="500"/>
              </a:spcBef>
              <a:buFont typeface="Arial" panose="020B0604020202020204" pitchFamily="34" charset="0"/>
              <a:buNone/>
              <a:defRPr sz="1600" b="1" kern="1200">
                <a:solidFill>
                  <a:schemeClr val="tx1">
                    <a:alpha val="70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r>
              <a:rPr lang="fi-FI" sz="1900" dirty="0" err="1">
                <a:solidFill>
                  <a:schemeClr val="tx1"/>
                </a:solidFill>
              </a:rPr>
              <a:t>Transformatiivinen</a:t>
            </a:r>
            <a:r>
              <a:rPr lang="fi-FI" sz="2400" noProof="0" dirty="0"/>
              <a:t> </a:t>
            </a:r>
            <a:r>
              <a:rPr lang="fi-FI" sz="1900" dirty="0">
                <a:solidFill>
                  <a:schemeClr val="tx1"/>
                </a:solidFill>
              </a:rPr>
              <a:t>työ</a:t>
            </a:r>
          </a:p>
        </p:txBody>
      </p:sp>
      <p:sp>
        <p:nvSpPr>
          <p:cNvPr id="10" name="Content Placeholder 5">
            <a:extLst>
              <a:ext uri="{FF2B5EF4-FFF2-40B4-BE49-F238E27FC236}">
                <a16:creationId xmlns:a16="http://schemas.microsoft.com/office/drawing/2014/main" id="{CFB9206C-3A7E-1D15-EB55-E792B7DD2F8A}"/>
              </a:ext>
            </a:extLst>
          </p:cNvPr>
          <p:cNvSpPr txBox="1">
            <a:spLocks/>
          </p:cNvSpPr>
          <p:nvPr/>
        </p:nvSpPr>
        <p:spPr>
          <a:xfrm>
            <a:off x="4027268" y="2050967"/>
            <a:ext cx="3762322" cy="4273242"/>
          </a:xfrm>
          <a:prstGeom prst="rect">
            <a:avLst/>
          </a:prstGeom>
        </p:spPr>
        <p:txBody>
          <a:bodyPr vert="horz" lIns="91440" tIns="45720" rIns="91440" bIns="45720" rtlCol="0">
            <a:noAutofit/>
          </a:bodyPr>
          <a:lstStyle>
            <a:lvl1pPr marL="228600" indent="-228600">
              <a:lnSpc>
                <a:spcPct val="125000"/>
              </a:lnSpc>
              <a:spcBef>
                <a:spcPts val="1000"/>
              </a:spcBef>
              <a:buFont typeface="Arial" panose="020B0604020202020204" pitchFamily="34" charset="0"/>
              <a:buChar char="•"/>
              <a:defRPr>
                <a:solidFill>
                  <a:schemeClr val="tx1">
                    <a:alpha val="70000"/>
                  </a:schemeClr>
                </a:solidFill>
              </a:defRPr>
            </a:lvl1pPr>
            <a:lvl2pPr marL="685800" indent="-228600">
              <a:lnSpc>
                <a:spcPct val="125000"/>
              </a:lnSpc>
              <a:spcBef>
                <a:spcPts val="500"/>
              </a:spcBef>
              <a:buFont typeface="Arial" panose="020B0604020202020204" pitchFamily="34" charset="0"/>
              <a:buChar char="•"/>
              <a:defRPr sz="2400">
                <a:solidFill>
                  <a:schemeClr val="tx1">
                    <a:alpha val="70000"/>
                  </a:schemeClr>
                </a:solidFill>
              </a:defRPr>
            </a:lvl2pPr>
            <a:lvl3pPr marL="1143000" indent="-228600">
              <a:lnSpc>
                <a:spcPct val="125000"/>
              </a:lnSpc>
              <a:spcBef>
                <a:spcPts val="500"/>
              </a:spcBef>
              <a:buFont typeface="Arial" panose="020B0604020202020204" pitchFamily="34" charset="0"/>
              <a:buChar char="•"/>
              <a:defRPr sz="2000">
                <a:solidFill>
                  <a:schemeClr val="tx1">
                    <a:alpha val="70000"/>
                  </a:schemeClr>
                </a:solidFill>
              </a:defRPr>
            </a:lvl3pPr>
            <a:lvl4pPr marL="1600200" indent="-228600">
              <a:lnSpc>
                <a:spcPct val="125000"/>
              </a:lnSpc>
              <a:spcBef>
                <a:spcPts val="500"/>
              </a:spcBef>
              <a:buFont typeface="Arial" panose="020B0604020202020204" pitchFamily="34" charset="0"/>
              <a:buChar char="•"/>
              <a:defRPr>
                <a:solidFill>
                  <a:schemeClr val="tx1">
                    <a:alpha val="70000"/>
                  </a:schemeClr>
                </a:solidFill>
              </a:defRPr>
            </a:lvl4pPr>
            <a:lvl5pPr marL="2057400" indent="-228600">
              <a:lnSpc>
                <a:spcPct val="125000"/>
              </a:lnSpc>
              <a:spcBef>
                <a:spcPts val="500"/>
              </a:spcBef>
              <a:buFont typeface="Arial" panose="020B0604020202020204" pitchFamily="34" charset="0"/>
              <a:buChar char="•"/>
              <a:defRPr>
                <a:solidFill>
                  <a:schemeClr val="tx1">
                    <a:alpha val="70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fi-FI" sz="1700" dirty="0">
                <a:solidFill>
                  <a:schemeClr val="tx1"/>
                </a:solidFill>
              </a:rPr>
              <a:t>Siirtymä kaksiportaisesta yksiportaiseen järjestelmään </a:t>
            </a:r>
          </a:p>
          <a:p>
            <a:pPr marL="0" indent="0">
              <a:buNone/>
            </a:pPr>
            <a:r>
              <a:rPr lang="fi-FI" sz="1700" dirty="0">
                <a:solidFill>
                  <a:schemeClr val="tx1"/>
                </a:solidFill>
              </a:rPr>
              <a:t>Purkaminen, peruuttaminen, luopuminen </a:t>
            </a:r>
            <a:r>
              <a:rPr lang="fi-FI" sz="1500" dirty="0">
                <a:solidFill>
                  <a:schemeClr val="tx1"/>
                </a:solidFill>
              </a:rPr>
              <a:t>(</a:t>
            </a:r>
            <a:r>
              <a:rPr lang="fi-FI" sz="1500" dirty="0" err="1">
                <a:solidFill>
                  <a:schemeClr val="tx1"/>
                </a:solidFill>
              </a:rPr>
              <a:t>Feola</a:t>
            </a:r>
            <a:r>
              <a:rPr lang="fi-FI" sz="1500" dirty="0">
                <a:solidFill>
                  <a:schemeClr val="tx1"/>
                </a:solidFill>
              </a:rPr>
              <a:t> 2019; </a:t>
            </a:r>
            <a:r>
              <a:rPr lang="fi-FI" sz="1500" dirty="0" err="1">
                <a:solidFill>
                  <a:schemeClr val="tx1"/>
                </a:solidFill>
              </a:rPr>
              <a:t>Ståhl</a:t>
            </a:r>
            <a:r>
              <a:rPr lang="fi-FI" sz="1500" dirty="0">
                <a:solidFill>
                  <a:schemeClr val="tx1"/>
                </a:solidFill>
              </a:rPr>
              <a:t> et al. 2024)</a:t>
            </a:r>
          </a:p>
          <a:p>
            <a:pPr marL="0" indent="0">
              <a:buNone/>
            </a:pPr>
            <a:r>
              <a:rPr lang="fi-FI" sz="1700" dirty="0" err="1">
                <a:solidFill>
                  <a:schemeClr val="tx1"/>
                </a:solidFill>
              </a:rPr>
              <a:t>Yhteisvarauden</a:t>
            </a:r>
            <a:r>
              <a:rPr lang="fi-FI" sz="1700" dirty="0">
                <a:solidFill>
                  <a:schemeClr val="tx1"/>
                </a:solidFill>
              </a:rPr>
              <a:t> edistäminen </a:t>
            </a:r>
            <a:r>
              <a:rPr lang="fi-FI" sz="1500" dirty="0">
                <a:solidFill>
                  <a:schemeClr val="tx1"/>
                </a:solidFill>
              </a:rPr>
              <a:t>(Miller 2019)</a:t>
            </a:r>
          </a:p>
          <a:p>
            <a:pPr marL="0" indent="0">
              <a:buNone/>
            </a:pPr>
            <a:r>
              <a:rPr lang="fi-FI" sz="1700" dirty="0">
                <a:solidFill>
                  <a:schemeClr val="tx1"/>
                </a:solidFill>
              </a:rPr>
              <a:t>Sukupuolittuneen, </a:t>
            </a:r>
            <a:r>
              <a:rPr lang="fi-FI" sz="1700" dirty="0" err="1">
                <a:solidFill>
                  <a:schemeClr val="tx1"/>
                </a:solidFill>
              </a:rPr>
              <a:t>rodullistetun</a:t>
            </a:r>
            <a:r>
              <a:rPr lang="fi-FI" sz="1700" dirty="0">
                <a:solidFill>
                  <a:schemeClr val="tx1"/>
                </a:solidFill>
              </a:rPr>
              <a:t>, luokkaan perustuvan uusintavan ja ekologisen työn tunnustaminen ja tunnistamien </a:t>
            </a:r>
            <a:r>
              <a:rPr lang="fi-FI" sz="1500" dirty="0">
                <a:solidFill>
                  <a:schemeClr val="tx1"/>
                </a:solidFill>
              </a:rPr>
              <a:t>(esim. </a:t>
            </a:r>
            <a:r>
              <a:rPr lang="fi-FI" sz="1500" dirty="0" err="1">
                <a:solidFill>
                  <a:schemeClr val="tx1"/>
                </a:solidFill>
              </a:rPr>
              <a:t>Salleh</a:t>
            </a:r>
            <a:r>
              <a:rPr lang="fi-FI" sz="1500" dirty="0">
                <a:solidFill>
                  <a:schemeClr val="tx1"/>
                </a:solidFill>
              </a:rPr>
              <a:t> 2009; </a:t>
            </a:r>
            <a:r>
              <a:rPr lang="fi-FI" sz="1500" dirty="0" err="1">
                <a:solidFill>
                  <a:schemeClr val="tx1"/>
                </a:solidFill>
              </a:rPr>
              <a:t>Barca</a:t>
            </a:r>
            <a:r>
              <a:rPr lang="fi-FI" sz="1500" dirty="0">
                <a:solidFill>
                  <a:schemeClr val="tx1"/>
                </a:solidFill>
              </a:rPr>
              <a:t> 2020, 2024)</a:t>
            </a:r>
            <a:endParaRPr lang="fi-FI" sz="1500" dirty="0"/>
          </a:p>
          <a:p>
            <a:pPr marL="0" indent="0">
              <a:buNone/>
            </a:pPr>
            <a:endParaRPr lang="fi-FI" sz="1700" dirty="0">
              <a:solidFill>
                <a:schemeClr val="tx1"/>
              </a:solidFill>
            </a:endParaRPr>
          </a:p>
        </p:txBody>
      </p:sp>
      <p:sp>
        <p:nvSpPr>
          <p:cNvPr id="2" name="Title 1">
            <a:extLst>
              <a:ext uri="{FF2B5EF4-FFF2-40B4-BE49-F238E27FC236}">
                <a16:creationId xmlns:a16="http://schemas.microsoft.com/office/drawing/2014/main" id="{7793537A-823C-09FF-EFC1-07851B0E5CBB}"/>
              </a:ext>
            </a:extLst>
          </p:cNvPr>
          <p:cNvSpPr>
            <a:spLocks noGrp="1"/>
          </p:cNvSpPr>
          <p:nvPr>
            <p:ph type="title"/>
          </p:nvPr>
        </p:nvSpPr>
        <p:spPr>
          <a:xfrm>
            <a:off x="441442" y="230054"/>
            <a:ext cx="11040224" cy="761999"/>
          </a:xfrm>
        </p:spPr>
        <p:txBody>
          <a:bodyPr>
            <a:noAutofit/>
          </a:bodyPr>
          <a:lstStyle/>
          <a:p>
            <a:pPr algn="ctr"/>
            <a:r>
              <a:rPr lang="fi-FI" sz="3200" noProof="0" dirty="0"/>
              <a:t>Työ ja toimeentulo kestävyysmurroksessa</a:t>
            </a:r>
          </a:p>
        </p:txBody>
      </p:sp>
      <p:sp>
        <p:nvSpPr>
          <p:cNvPr id="7" name="TextBox 6">
            <a:extLst>
              <a:ext uri="{FF2B5EF4-FFF2-40B4-BE49-F238E27FC236}">
                <a16:creationId xmlns:a16="http://schemas.microsoft.com/office/drawing/2014/main" id="{113F0AE2-D6C1-3300-CC20-4B970CC5B134}"/>
              </a:ext>
            </a:extLst>
          </p:cNvPr>
          <p:cNvSpPr txBox="1"/>
          <p:nvPr/>
        </p:nvSpPr>
        <p:spPr>
          <a:xfrm>
            <a:off x="10651233" y="6463006"/>
            <a:ext cx="1283428" cy="276999"/>
          </a:xfrm>
          <a:prstGeom prst="rect">
            <a:avLst/>
          </a:prstGeom>
          <a:noFill/>
        </p:spPr>
        <p:txBody>
          <a:bodyPr wrap="none" rtlCol="0">
            <a:spAutoFit/>
          </a:bodyPr>
          <a:lstStyle/>
          <a:p>
            <a:r>
              <a:rPr lang="fi-FI" sz="1200" noProof="0" dirty="0"/>
              <a:t>E. Houtbeckers </a:t>
            </a:r>
          </a:p>
        </p:txBody>
      </p:sp>
    </p:spTree>
    <p:extLst>
      <p:ext uri="{BB962C8B-B14F-4D97-AF65-F5344CB8AC3E}">
        <p14:creationId xmlns:p14="http://schemas.microsoft.com/office/powerpoint/2010/main" val="70648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p"/>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2F9C493A-9F03-49B4-B3FB-19CE5AC11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35AF6DE5-9EB7-F3DD-3A76-D487E667875B}"/>
              </a:ext>
            </a:extLst>
          </p:cNvPr>
          <p:cNvSpPr>
            <a:spLocks noGrp="1"/>
          </p:cNvSpPr>
          <p:nvPr>
            <p:ph type="title"/>
          </p:nvPr>
        </p:nvSpPr>
        <p:spPr>
          <a:xfrm>
            <a:off x="525717" y="787068"/>
            <a:ext cx="4663649" cy="1455091"/>
          </a:xfrm>
        </p:spPr>
        <p:txBody>
          <a:bodyPr>
            <a:normAutofit/>
          </a:bodyPr>
          <a:lstStyle/>
          <a:p>
            <a:r>
              <a:rPr lang="fi-FI"/>
              <a:t>Kohtuutyö</a:t>
            </a:r>
            <a:endParaRPr lang="en-FI"/>
          </a:p>
        </p:txBody>
      </p:sp>
      <p:sp>
        <p:nvSpPr>
          <p:cNvPr id="44" name="Freeform: Shape 43">
            <a:extLst>
              <a:ext uri="{FF2B5EF4-FFF2-40B4-BE49-F238E27FC236}">
                <a16:creationId xmlns:a16="http://schemas.microsoft.com/office/drawing/2014/main" id="{90A46C7D-C1BB-49B8-8D37-39742820E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2"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6">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6" name="Graphic 78">
            <a:extLst>
              <a:ext uri="{FF2B5EF4-FFF2-40B4-BE49-F238E27FC236}">
                <a16:creationId xmlns:a16="http://schemas.microsoft.com/office/drawing/2014/main" id="{61BBAB6F-65E6-4E2B-B363-6AB27C84E0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717" y="2585111"/>
            <a:ext cx="972241" cy="45718"/>
            <a:chOff x="4886325" y="3371754"/>
            <a:chExt cx="2418492" cy="113728"/>
          </a:xfrm>
          <a:solidFill>
            <a:schemeClr val="accent1"/>
          </a:solidFill>
        </p:grpSpPr>
        <p:sp>
          <p:nvSpPr>
            <p:cNvPr id="47" name="Graphic 78">
              <a:extLst>
                <a:ext uri="{FF2B5EF4-FFF2-40B4-BE49-F238E27FC236}">
                  <a16:creationId xmlns:a16="http://schemas.microsoft.com/office/drawing/2014/main" id="{6DA3BBB2-E620-4C13-98C9-FE1EF7D2E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48" name="Graphic 78">
              <a:extLst>
                <a:ext uri="{FF2B5EF4-FFF2-40B4-BE49-F238E27FC236}">
                  <a16:creationId xmlns:a16="http://schemas.microsoft.com/office/drawing/2014/main" id="{ADC9AB5D-88A1-4FA9-B467-E8EF8FFE5B5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49" name="Graphic 78">
                <a:extLst>
                  <a:ext uri="{FF2B5EF4-FFF2-40B4-BE49-F238E27FC236}">
                    <a16:creationId xmlns:a16="http://schemas.microsoft.com/office/drawing/2014/main" id="{0867B8E5-4535-4743-8235-6612FEA410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50" name="Graphic 78">
                <a:extLst>
                  <a:ext uri="{FF2B5EF4-FFF2-40B4-BE49-F238E27FC236}">
                    <a16:creationId xmlns:a16="http://schemas.microsoft.com/office/drawing/2014/main" id="{BE48FEA7-5915-4751-8090-63F30943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51" name="Graphic 78">
                <a:extLst>
                  <a:ext uri="{FF2B5EF4-FFF2-40B4-BE49-F238E27FC236}">
                    <a16:creationId xmlns:a16="http://schemas.microsoft.com/office/drawing/2014/main" id="{32B378CE-44FD-4120-B9ED-7828D4EE9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52" name="Graphic 78">
                <a:extLst>
                  <a:ext uri="{FF2B5EF4-FFF2-40B4-BE49-F238E27FC236}">
                    <a16:creationId xmlns:a16="http://schemas.microsoft.com/office/drawing/2014/main" id="{40FA43D3-D34B-4BC7-80D0-F3E75A222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3" name="Content Placeholder 2">
            <a:extLst>
              <a:ext uri="{FF2B5EF4-FFF2-40B4-BE49-F238E27FC236}">
                <a16:creationId xmlns:a16="http://schemas.microsoft.com/office/drawing/2014/main" id="{F71C85C1-6A3D-6809-F8A1-BA2538BC23A2}"/>
              </a:ext>
            </a:extLst>
          </p:cNvPr>
          <p:cNvSpPr>
            <a:spLocks noGrp="1"/>
          </p:cNvSpPr>
          <p:nvPr>
            <p:ph idx="1"/>
          </p:nvPr>
        </p:nvSpPr>
        <p:spPr>
          <a:xfrm>
            <a:off x="525717" y="2796427"/>
            <a:ext cx="4663649" cy="3274503"/>
          </a:xfrm>
        </p:spPr>
        <p:txBody>
          <a:bodyPr>
            <a:normAutofit/>
          </a:bodyPr>
          <a:lstStyle/>
          <a:p>
            <a:r>
              <a:rPr lang="fi-FI" dirty="0"/>
              <a:t>Työ sellaista maailmaa ajatellen, joka on jo täällä</a:t>
            </a:r>
          </a:p>
          <a:p>
            <a:endParaRPr lang="fi-FI" dirty="0"/>
          </a:p>
          <a:p>
            <a:pPr marL="0" indent="0">
              <a:buNone/>
            </a:pPr>
            <a:r>
              <a:rPr lang="fi-FI" dirty="0"/>
              <a:t>Esimerkiksi (aineistosta)</a:t>
            </a:r>
          </a:p>
          <a:p>
            <a:pPr lvl="1"/>
            <a:r>
              <a:rPr lang="fi-FI" sz="2000" dirty="0"/>
              <a:t>Ekspertit</a:t>
            </a:r>
          </a:p>
          <a:p>
            <a:pPr lvl="1"/>
            <a:r>
              <a:rPr lang="fi-FI" sz="2000" dirty="0"/>
              <a:t>Hoivaajat</a:t>
            </a:r>
          </a:p>
          <a:p>
            <a:pPr lvl="1"/>
            <a:r>
              <a:rPr lang="fi-FI" sz="2000" dirty="0"/>
              <a:t>Yhteisöorganisoijat ja -muotoilijat</a:t>
            </a:r>
          </a:p>
        </p:txBody>
      </p:sp>
      <p:pic>
        <p:nvPicPr>
          <p:cNvPr id="39" name="Graphic 38" descr="Planet earth and moon">
            <a:extLst>
              <a:ext uri="{FF2B5EF4-FFF2-40B4-BE49-F238E27FC236}">
                <a16:creationId xmlns:a16="http://schemas.microsoft.com/office/drawing/2014/main" id="{6646A083-9E0F-AD8B-F1C9-A1B307B5E6E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953780" y="553415"/>
            <a:ext cx="5660211" cy="5660211"/>
          </a:xfrm>
          <a:prstGeom prst="rect">
            <a:avLst/>
          </a:prstGeom>
        </p:spPr>
      </p:pic>
      <p:sp>
        <p:nvSpPr>
          <p:cNvPr id="54" name="Freeform: Shape 53">
            <a:extLst>
              <a:ext uri="{FF2B5EF4-FFF2-40B4-BE49-F238E27FC236}">
                <a16:creationId xmlns:a16="http://schemas.microsoft.com/office/drawing/2014/main" id="{55820E42-2F9D-41EF-B67F-522A133B3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56" name="Group 55">
            <a:extLst>
              <a:ext uri="{FF2B5EF4-FFF2-40B4-BE49-F238E27FC236}">
                <a16:creationId xmlns:a16="http://schemas.microsoft.com/office/drawing/2014/main" id="{13D9BC31-B57D-4933-AD83-94F462D4C2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57" name="Freeform: Shape 56">
              <a:extLst>
                <a:ext uri="{FF2B5EF4-FFF2-40B4-BE49-F238E27FC236}">
                  <a16:creationId xmlns:a16="http://schemas.microsoft.com/office/drawing/2014/main" id="{D84AFEA3-A055-41AE-96F3-34BA581424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8" name="Freeform: Shape 57">
              <a:extLst>
                <a:ext uri="{FF2B5EF4-FFF2-40B4-BE49-F238E27FC236}">
                  <a16:creationId xmlns:a16="http://schemas.microsoft.com/office/drawing/2014/main" id="{9028771F-62FA-4349-B7A8-CE1682D2C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9" name="Freeform: Shape 58">
              <a:extLst>
                <a:ext uri="{FF2B5EF4-FFF2-40B4-BE49-F238E27FC236}">
                  <a16:creationId xmlns:a16="http://schemas.microsoft.com/office/drawing/2014/main" id="{319CDEE6-CB2F-49F0-B237-2A26A3D1D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60" name="Graphic 12">
              <a:extLst>
                <a:ext uri="{FF2B5EF4-FFF2-40B4-BE49-F238E27FC236}">
                  <a16:creationId xmlns:a16="http://schemas.microsoft.com/office/drawing/2014/main" id="{3DD82286-02D2-4210-A797-5D502D44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61" name="Graphic 15">
              <a:extLst>
                <a:ext uri="{FF2B5EF4-FFF2-40B4-BE49-F238E27FC236}">
                  <a16:creationId xmlns:a16="http://schemas.microsoft.com/office/drawing/2014/main" id="{735449F4-80DA-4E06-B3B6-B9F519F4A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62" name="Graphic 15">
              <a:extLst>
                <a:ext uri="{FF2B5EF4-FFF2-40B4-BE49-F238E27FC236}">
                  <a16:creationId xmlns:a16="http://schemas.microsoft.com/office/drawing/2014/main" id="{61FABA3B-05B6-433C-90F9-8D9691A84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E1FEBA45-D0A3-4091-9956-161EDA21A0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EF0E9A9F-D6F1-BA8A-B982-98A9CCF556BB}"/>
              </a:ext>
            </a:extLst>
          </p:cNvPr>
          <p:cNvSpPr txBox="1"/>
          <p:nvPr/>
        </p:nvSpPr>
        <p:spPr>
          <a:xfrm>
            <a:off x="10651233" y="6463006"/>
            <a:ext cx="1283428" cy="276999"/>
          </a:xfrm>
          <a:prstGeom prst="rect">
            <a:avLst/>
          </a:prstGeom>
          <a:noFill/>
        </p:spPr>
        <p:txBody>
          <a:bodyPr wrap="none" rtlCol="0">
            <a:spAutoFit/>
          </a:bodyPr>
          <a:lstStyle/>
          <a:p>
            <a:r>
              <a:rPr lang="en-FI" sz="1200" dirty="0"/>
              <a:t>E. Houtbeckers </a:t>
            </a:r>
          </a:p>
        </p:txBody>
      </p:sp>
    </p:spTree>
    <p:extLst>
      <p:ext uri="{BB962C8B-B14F-4D97-AF65-F5344CB8AC3E}">
        <p14:creationId xmlns:p14="http://schemas.microsoft.com/office/powerpoint/2010/main" val="620012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FD656-F208-3BB2-3AE0-E583247E9898}"/>
              </a:ext>
            </a:extLst>
          </p:cNvPr>
          <p:cNvSpPr>
            <a:spLocks noGrp="1"/>
          </p:cNvSpPr>
          <p:nvPr>
            <p:ph type="title"/>
          </p:nvPr>
        </p:nvSpPr>
        <p:spPr>
          <a:xfrm>
            <a:off x="543339" y="1396686"/>
            <a:ext cx="3868241" cy="4064628"/>
          </a:xfrm>
        </p:spPr>
        <p:txBody>
          <a:bodyPr>
            <a:normAutofit/>
          </a:bodyPr>
          <a:lstStyle/>
          <a:p>
            <a:r>
              <a:rPr lang="fi-FI" sz="2400" b="1" dirty="0">
                <a:solidFill>
                  <a:schemeClr val="accent6"/>
                </a:solidFill>
                <a:effectLst/>
                <a:ea typeface="Times New Roman" panose="02020603050405020304" pitchFamily="18" charset="0"/>
              </a:rPr>
              <a:t>Työn ja toimeentulon ekofeministinen ja etnografinen yhteiskuntatieteellinen ympäristötutkimus</a:t>
            </a:r>
            <a:endParaRPr lang="en-FI" sz="2400" dirty="0">
              <a:solidFill>
                <a:schemeClr val="accent6"/>
              </a:solidFill>
            </a:endParaRPr>
          </a:p>
        </p:txBody>
      </p:sp>
      <p:graphicFrame>
        <p:nvGraphicFramePr>
          <p:cNvPr id="4" name="Content Placeholder 2">
            <a:extLst>
              <a:ext uri="{FF2B5EF4-FFF2-40B4-BE49-F238E27FC236}">
                <a16:creationId xmlns:a16="http://schemas.microsoft.com/office/drawing/2014/main" id="{D7F2B108-2A00-A54B-DD72-DB505F0DB022}"/>
              </a:ext>
            </a:extLst>
          </p:cNvPr>
          <p:cNvGraphicFramePr>
            <a:graphicFrameLocks noGrp="1"/>
          </p:cNvGraphicFramePr>
          <p:nvPr>
            <p:ph idx="1"/>
            <p:extLst>
              <p:ext uri="{D42A27DB-BD31-4B8C-83A1-F6EECF244321}">
                <p14:modId xmlns:p14="http://schemas.microsoft.com/office/powerpoint/2010/main" val="363647989"/>
              </p:ext>
            </p:extLst>
          </p:nvPr>
        </p:nvGraphicFramePr>
        <p:xfrm>
          <a:off x="5370152" y="1427925"/>
          <a:ext cx="6278509" cy="50804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5E35E7F7-AD87-63F9-291D-320954737EF6}"/>
              </a:ext>
            </a:extLst>
          </p:cNvPr>
          <p:cNvSpPr txBox="1">
            <a:spLocks/>
          </p:cNvSpPr>
          <p:nvPr/>
        </p:nvSpPr>
        <p:spPr>
          <a:xfrm>
            <a:off x="5370151" y="484632"/>
            <a:ext cx="5700355" cy="713232"/>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5400" kern="1200" cap="all" baseline="0">
                <a:blipFill>
                  <a:blip r:embed="rId8">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fi-FI" sz="7200" b="1" dirty="0">
                <a:solidFill>
                  <a:schemeClr val="tx2"/>
                </a:solidFill>
              </a:rPr>
              <a:t>Eeva Houtbeckers</a:t>
            </a:r>
          </a:p>
          <a:p>
            <a:r>
              <a:rPr lang="fi-FI" sz="5400" dirty="0" err="1">
                <a:solidFill>
                  <a:schemeClr val="tx2"/>
                </a:solidFill>
                <a:effectLst/>
                <a:ea typeface="Times New Roman" panose="02020603050405020304" pitchFamily="18" charset="0"/>
              </a:rPr>
              <a:t>D.Sc</a:t>
            </a:r>
            <a:r>
              <a:rPr lang="fi-FI" sz="5400" dirty="0">
                <a:solidFill>
                  <a:schemeClr val="tx2"/>
                </a:solidFill>
                <a:effectLst/>
                <a:ea typeface="Times New Roman" panose="02020603050405020304" pitchFamily="18" charset="0"/>
              </a:rPr>
              <a:t>. (Econ. &amp; </a:t>
            </a:r>
            <a:r>
              <a:rPr lang="fi-FI" sz="5400" dirty="0" err="1">
                <a:solidFill>
                  <a:schemeClr val="tx2"/>
                </a:solidFill>
                <a:effectLst/>
                <a:ea typeface="Times New Roman" panose="02020603050405020304" pitchFamily="18" charset="0"/>
              </a:rPr>
              <a:t>Bus</a:t>
            </a:r>
            <a:r>
              <a:rPr lang="fi-FI" sz="5400" dirty="0">
                <a:solidFill>
                  <a:schemeClr val="tx2"/>
                </a:solidFill>
                <a:effectLst/>
                <a:ea typeface="Times New Roman" panose="02020603050405020304" pitchFamily="18" charset="0"/>
              </a:rPr>
              <a:t>. </a:t>
            </a:r>
            <a:r>
              <a:rPr lang="fi-FI" sz="5400" dirty="0" err="1">
                <a:solidFill>
                  <a:schemeClr val="tx2"/>
                </a:solidFill>
                <a:effectLst/>
                <a:ea typeface="Times New Roman" panose="02020603050405020304" pitchFamily="18" charset="0"/>
              </a:rPr>
              <a:t>Adm</a:t>
            </a:r>
            <a:r>
              <a:rPr lang="fi-FI" sz="5400" dirty="0">
                <a:solidFill>
                  <a:schemeClr val="tx2"/>
                </a:solidFill>
                <a:effectLst/>
                <a:ea typeface="Times New Roman" panose="02020603050405020304" pitchFamily="18" charset="0"/>
              </a:rPr>
              <a:t>.)</a:t>
            </a:r>
            <a:endParaRPr lang="fi-FI" dirty="0">
              <a:solidFill>
                <a:schemeClr val="tx2"/>
              </a:solidFill>
            </a:endParaRPr>
          </a:p>
        </p:txBody>
      </p:sp>
    </p:spTree>
    <p:extLst>
      <p:ext uri="{BB962C8B-B14F-4D97-AF65-F5344CB8AC3E}">
        <p14:creationId xmlns:p14="http://schemas.microsoft.com/office/powerpoint/2010/main" val="3670003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9E445C-8A22-C7A9-30E5-76921C0AF7B0}"/>
              </a:ext>
            </a:extLst>
          </p:cNvPr>
          <p:cNvPicPr>
            <a:picLocks noChangeAspect="1"/>
          </p:cNvPicPr>
          <p:nvPr/>
        </p:nvPicPr>
        <p:blipFill>
          <a:blip r:embed="rId2"/>
          <a:stretch>
            <a:fillRect/>
          </a:stretch>
        </p:blipFill>
        <p:spPr>
          <a:xfrm>
            <a:off x="0" y="592354"/>
            <a:ext cx="12192000" cy="4860489"/>
          </a:xfrm>
          <a:prstGeom prst="rect">
            <a:avLst/>
          </a:prstGeom>
        </p:spPr>
      </p:pic>
      <p:sp>
        <p:nvSpPr>
          <p:cNvPr id="3" name="TextBox 2">
            <a:extLst>
              <a:ext uri="{FF2B5EF4-FFF2-40B4-BE49-F238E27FC236}">
                <a16:creationId xmlns:a16="http://schemas.microsoft.com/office/drawing/2014/main" id="{CA619499-63AC-BB48-E756-A7D66F761A4C}"/>
              </a:ext>
            </a:extLst>
          </p:cNvPr>
          <p:cNvSpPr txBox="1"/>
          <p:nvPr/>
        </p:nvSpPr>
        <p:spPr>
          <a:xfrm>
            <a:off x="182880" y="5658564"/>
            <a:ext cx="1186688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rPr>
              <a:t>Earth system process: </a:t>
            </a:r>
            <a:r>
              <a:rPr kumimoji="0" lang="en-GB" sz="2200" b="0" i="0" u="none" strike="noStrike" kern="1200" cap="none" spc="0" normalizeH="0" baseline="0" noProof="0" dirty="0">
                <a:ln>
                  <a:noFill/>
                </a:ln>
                <a:solidFill>
                  <a:srgbClr val="E97132"/>
                </a:solidFill>
                <a:effectLst/>
                <a:uLnTx/>
                <a:uFillTx/>
                <a:latin typeface="Aptos" panose="02110004020202020204"/>
                <a:ea typeface="+mn-ea"/>
                <a:cs typeface="+mn-cs"/>
              </a:rPr>
              <a:t>Climate change</a:t>
            </a:r>
            <a:r>
              <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GB" sz="2200" b="0" i="0" u="none" strike="noStrike" kern="1200" cap="none" spc="0" normalizeH="0" baseline="0" noProof="0" dirty="0">
                <a:ln>
                  <a:noFill/>
                </a:ln>
                <a:solidFill>
                  <a:srgbClr val="C00000"/>
                </a:solidFill>
                <a:effectLst/>
                <a:uLnTx/>
                <a:uFillTx/>
                <a:latin typeface="Aptos" panose="02110004020202020204"/>
                <a:ea typeface="+mn-ea"/>
                <a:cs typeface="+mn-cs"/>
              </a:rPr>
              <a:t>Change in biosphere integrity</a:t>
            </a:r>
            <a:r>
              <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GB" sz="2200" b="0" i="0" u="none" strike="noStrike" kern="1200" cap="none" spc="0" normalizeH="0" baseline="0" noProof="0" dirty="0">
                <a:ln>
                  <a:noFill/>
                </a:ln>
                <a:solidFill>
                  <a:srgbClr val="4EA72E"/>
                </a:solidFill>
                <a:effectLst/>
                <a:uLnTx/>
                <a:uFillTx/>
                <a:latin typeface="Aptos" panose="02110004020202020204"/>
                <a:ea typeface="+mn-ea"/>
                <a:cs typeface="+mn-cs"/>
              </a:rPr>
              <a:t>Stratospheric ozone depletion</a:t>
            </a:r>
            <a:r>
              <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GB" sz="2200" b="0" i="0" u="none" strike="noStrike" kern="1200" cap="none" spc="0" normalizeH="0" baseline="0" noProof="0" dirty="0">
                <a:ln>
                  <a:noFill/>
                </a:ln>
                <a:solidFill>
                  <a:srgbClr val="FFC000"/>
                </a:solidFill>
                <a:effectLst/>
                <a:uLnTx/>
                <a:uFillTx/>
                <a:latin typeface="Aptos" panose="02110004020202020204"/>
                <a:ea typeface="+mn-ea"/>
                <a:cs typeface="+mn-cs"/>
              </a:rPr>
              <a:t>Ocean acidification</a:t>
            </a:r>
            <a:r>
              <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GB" sz="2200" b="0" i="0" u="none" strike="noStrike" kern="1200" cap="none" spc="0" normalizeH="0" baseline="0" noProof="0" dirty="0">
                <a:ln>
                  <a:noFill/>
                </a:ln>
                <a:solidFill>
                  <a:srgbClr val="C00000"/>
                </a:solidFill>
                <a:effectLst/>
                <a:uLnTx/>
                <a:uFillTx/>
                <a:latin typeface="Aptos" panose="02110004020202020204"/>
                <a:ea typeface="+mn-ea"/>
                <a:cs typeface="+mn-cs"/>
              </a:rPr>
              <a:t>Biogeochemical flows: phosphate and nitrogen cycles</a:t>
            </a:r>
            <a:r>
              <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GB" sz="2200" b="0" i="0" u="none" strike="noStrike" kern="1200" cap="none" spc="0" normalizeH="0" baseline="0" noProof="0" dirty="0">
                <a:ln>
                  <a:noFill/>
                </a:ln>
                <a:solidFill>
                  <a:srgbClr val="E97132"/>
                </a:solidFill>
                <a:effectLst/>
                <a:uLnTx/>
                <a:uFillTx/>
                <a:latin typeface="Aptos" panose="02110004020202020204"/>
                <a:ea typeface="+mn-ea"/>
                <a:cs typeface="+mn-cs"/>
              </a:rPr>
              <a:t>Land system change</a:t>
            </a:r>
            <a:r>
              <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GB" sz="2200" b="0" i="0" u="none" strike="noStrike" kern="1200" cap="none" spc="0" normalizeH="0" baseline="0" noProof="0" dirty="0">
                <a:ln>
                  <a:noFill/>
                </a:ln>
                <a:solidFill>
                  <a:srgbClr val="E97132"/>
                </a:solidFill>
                <a:effectLst/>
                <a:uLnTx/>
                <a:uFillTx/>
                <a:latin typeface="Aptos" panose="02110004020202020204"/>
                <a:ea typeface="+mn-ea"/>
                <a:cs typeface="+mn-cs"/>
              </a:rPr>
              <a:t>Freshwater change</a:t>
            </a:r>
            <a:r>
              <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GB" sz="2200" b="0" i="0" u="none" strike="noStrike" kern="1200" cap="none" spc="0" normalizeH="0" baseline="0" noProof="0" dirty="0">
                <a:ln>
                  <a:noFill/>
                </a:ln>
                <a:solidFill>
                  <a:srgbClr val="4EA72E"/>
                </a:solidFill>
                <a:effectLst/>
                <a:uLnTx/>
                <a:uFillTx/>
                <a:latin typeface="Aptos" panose="02110004020202020204"/>
                <a:ea typeface="+mn-ea"/>
                <a:cs typeface="+mn-cs"/>
              </a:rPr>
              <a:t>Atmospheric aerosol loading</a:t>
            </a:r>
            <a:r>
              <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GB" sz="2200" b="0" i="0" u="none" strike="noStrike" kern="1200" cap="none" spc="0" normalizeH="0" baseline="0" noProof="0" dirty="0">
                <a:ln>
                  <a:noFill/>
                </a:ln>
                <a:solidFill>
                  <a:srgbClr val="E97132"/>
                </a:solidFill>
                <a:effectLst/>
                <a:uLnTx/>
                <a:uFillTx/>
                <a:latin typeface="Aptos" panose="02110004020202020204"/>
                <a:ea typeface="+mn-ea"/>
                <a:cs typeface="+mn-cs"/>
              </a:rPr>
              <a:t>Novel entities</a:t>
            </a:r>
            <a:r>
              <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4" name="TextBox 3">
            <a:extLst>
              <a:ext uri="{FF2B5EF4-FFF2-40B4-BE49-F238E27FC236}">
                <a16:creationId xmlns:a16="http://schemas.microsoft.com/office/drawing/2014/main" id="{57B41E32-57C2-4609-D8BA-83EFD8F213C2}"/>
              </a:ext>
            </a:extLst>
          </p:cNvPr>
          <p:cNvSpPr txBox="1"/>
          <p:nvPr/>
        </p:nvSpPr>
        <p:spPr>
          <a:xfrm>
            <a:off x="7985759" y="176855"/>
            <a:ext cx="420624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Aptos" panose="02110004020202020204"/>
                <a:ea typeface="+mn-ea"/>
                <a:cs typeface="+mn-cs"/>
              </a:rPr>
              <a:t>Image: Azote for </a:t>
            </a:r>
            <a:r>
              <a:rPr kumimoji="0" lang="en-GB" sz="1200" b="0" i="1" u="sng" strike="noStrike" kern="1200" cap="none" spc="0" normalizeH="0" baseline="0" noProof="0" dirty="0">
                <a:ln>
                  <a:noFill/>
                </a:ln>
                <a:solidFill>
                  <a:prstClr val="black"/>
                </a:solidFill>
                <a:effectLst/>
                <a:uLnTx/>
                <a:uFillTx/>
                <a:latin typeface="Aptos" panose="02110004020202020204"/>
                <a:ea typeface="+mn-ea"/>
                <a:cs typeface="+mn-cs"/>
              </a:rPr>
              <a:t>Stockholm Resilience Centre</a:t>
            </a:r>
            <a:r>
              <a:rPr kumimoji="0" lang="en-GB" sz="1200" b="0" i="1" u="none" strike="noStrike" kern="1200" cap="none" spc="0" normalizeH="0" baseline="0" noProof="0" dirty="0">
                <a:ln>
                  <a:noFill/>
                </a:ln>
                <a:solidFill>
                  <a:prstClr val="black"/>
                </a:solidFill>
                <a:effectLst/>
                <a:uLnTx/>
                <a:uFillTx/>
                <a:latin typeface="Aptos" panose="02110004020202020204"/>
                <a:ea typeface="+mn-ea"/>
                <a:cs typeface="+mn-cs"/>
              </a:rPr>
              <a:t>, Stockholm University. Based on </a:t>
            </a:r>
            <a:r>
              <a:rPr kumimoji="0" lang="en-GB" sz="1200" b="0" i="1" u="none" strike="noStrike" kern="1200" cap="none" spc="0" normalizeH="0" baseline="0" noProof="0" dirty="0" err="1">
                <a:ln>
                  <a:noFill/>
                </a:ln>
                <a:solidFill>
                  <a:prstClr val="black"/>
                </a:solidFill>
                <a:effectLst/>
                <a:uLnTx/>
                <a:uFillTx/>
                <a:latin typeface="Aptos" panose="02110004020202020204"/>
                <a:ea typeface="+mn-ea"/>
                <a:cs typeface="+mn-cs"/>
              </a:rPr>
              <a:t>Sakschewski</a:t>
            </a:r>
            <a:r>
              <a:rPr kumimoji="0" lang="en-GB" sz="1200" b="0" i="1" u="none" strike="noStrike" kern="1200" cap="none" spc="0" normalizeH="0" baseline="0" noProof="0" dirty="0">
                <a:ln>
                  <a:noFill/>
                </a:ln>
                <a:solidFill>
                  <a:prstClr val="black"/>
                </a:solidFill>
                <a:effectLst/>
                <a:uLnTx/>
                <a:uFillTx/>
                <a:latin typeface="Aptos" panose="02110004020202020204"/>
                <a:ea typeface="+mn-ea"/>
                <a:cs typeface="+mn-cs"/>
              </a:rPr>
              <a:t> and Caesar et al. 2025, Richardson et al. 2023, Steffen et al. 2015, and </a:t>
            </a:r>
            <a:r>
              <a:rPr kumimoji="0" lang="en-GB" sz="1200" b="0" i="1" u="none" strike="noStrike" kern="1200" cap="none" spc="0" normalizeH="0" baseline="0" noProof="0" dirty="0" err="1">
                <a:ln>
                  <a:noFill/>
                </a:ln>
                <a:solidFill>
                  <a:prstClr val="black"/>
                </a:solidFill>
                <a:effectLst/>
                <a:uLnTx/>
                <a:uFillTx/>
                <a:latin typeface="Aptos" panose="02110004020202020204"/>
                <a:ea typeface="+mn-ea"/>
                <a:cs typeface="+mn-cs"/>
              </a:rPr>
              <a:t>Rockström</a:t>
            </a:r>
            <a:r>
              <a:rPr kumimoji="0" lang="en-GB" sz="1200" b="0" i="1" u="none" strike="noStrike" kern="1200" cap="none" spc="0" normalizeH="0" baseline="0" noProof="0" dirty="0">
                <a:ln>
                  <a:noFill/>
                </a:ln>
                <a:solidFill>
                  <a:prstClr val="black"/>
                </a:solidFill>
                <a:effectLst/>
                <a:uLnTx/>
                <a:uFillTx/>
                <a:latin typeface="Aptos" panose="02110004020202020204"/>
                <a:ea typeface="+mn-ea"/>
                <a:cs typeface="+mn-cs"/>
              </a:rPr>
              <a:t> et al. 2009</a:t>
            </a:r>
            <a:endParaRPr kumimoji="0" lang="en-FI" sz="1200" b="0" i="1"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05873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EA054-6CEA-8536-D389-747DA4BDE6F8}"/>
              </a:ext>
            </a:extLst>
          </p:cNvPr>
          <p:cNvSpPr>
            <a:spLocks noGrp="1"/>
          </p:cNvSpPr>
          <p:nvPr>
            <p:ph type="title"/>
          </p:nvPr>
        </p:nvSpPr>
        <p:spPr>
          <a:xfrm>
            <a:off x="301752" y="170134"/>
            <a:ext cx="4071465" cy="784607"/>
          </a:xfrm>
        </p:spPr>
        <p:txBody>
          <a:bodyPr/>
          <a:lstStyle/>
          <a:p>
            <a:r>
              <a:rPr lang="en-FI" dirty="0"/>
              <a:t>Käsitteistä</a:t>
            </a:r>
          </a:p>
        </p:txBody>
      </p:sp>
      <p:sp>
        <p:nvSpPr>
          <p:cNvPr id="3" name="Text Placeholder 2">
            <a:extLst>
              <a:ext uri="{FF2B5EF4-FFF2-40B4-BE49-F238E27FC236}">
                <a16:creationId xmlns:a16="http://schemas.microsoft.com/office/drawing/2014/main" id="{C347753B-7340-E5C5-FD4D-163AEA5D60AB}"/>
              </a:ext>
            </a:extLst>
          </p:cNvPr>
          <p:cNvSpPr>
            <a:spLocks noGrp="1"/>
          </p:cNvSpPr>
          <p:nvPr>
            <p:ph type="body" idx="1"/>
          </p:nvPr>
        </p:nvSpPr>
        <p:spPr>
          <a:xfrm>
            <a:off x="530352" y="1211424"/>
            <a:ext cx="4845387" cy="603347"/>
          </a:xfrm>
        </p:spPr>
        <p:txBody>
          <a:bodyPr/>
          <a:lstStyle/>
          <a:p>
            <a:r>
              <a:rPr lang="en-FI" b="1" i="0" dirty="0">
                <a:solidFill>
                  <a:schemeClr val="accent4"/>
                </a:solidFill>
              </a:rPr>
              <a:t>Monikriisi</a:t>
            </a:r>
          </a:p>
        </p:txBody>
      </p:sp>
      <p:sp>
        <p:nvSpPr>
          <p:cNvPr id="4" name="Content Placeholder 3">
            <a:extLst>
              <a:ext uri="{FF2B5EF4-FFF2-40B4-BE49-F238E27FC236}">
                <a16:creationId xmlns:a16="http://schemas.microsoft.com/office/drawing/2014/main" id="{0722A09E-B6C8-340A-8043-4472403CBEEB}"/>
              </a:ext>
            </a:extLst>
          </p:cNvPr>
          <p:cNvSpPr>
            <a:spLocks noGrp="1"/>
          </p:cNvSpPr>
          <p:nvPr>
            <p:ph sz="half" idx="2"/>
          </p:nvPr>
        </p:nvSpPr>
        <p:spPr>
          <a:xfrm>
            <a:off x="530352" y="2073188"/>
            <a:ext cx="4845387" cy="4448636"/>
          </a:xfrm>
        </p:spPr>
        <p:txBody>
          <a:bodyPr>
            <a:noAutofit/>
          </a:bodyPr>
          <a:lstStyle/>
          <a:p>
            <a:r>
              <a:rPr lang="en-FI" dirty="0"/>
              <a:t>Seitsemän yhdeksästä planetaarisesta rajasta on ylitetty </a:t>
            </a:r>
            <a:r>
              <a:rPr lang="en-FI" sz="1200" dirty="0"/>
              <a:t>(</a:t>
            </a:r>
            <a:r>
              <a:rPr lang="en-GB" sz="1200" dirty="0"/>
              <a:t>Planetary Boundaries Science 2025)</a:t>
            </a:r>
          </a:p>
          <a:p>
            <a:pPr marL="285750" indent="-285750">
              <a:buFont typeface="Arial" panose="020B0604020202020204" pitchFamily="34" charset="0"/>
              <a:buChar char="•"/>
            </a:pPr>
            <a:r>
              <a:rPr lang="en-GB" sz="1700" dirty="0" err="1"/>
              <a:t>Lajikato</a:t>
            </a:r>
            <a:r>
              <a:rPr lang="en-GB" sz="1700" dirty="0"/>
              <a:t>, </a:t>
            </a:r>
            <a:r>
              <a:rPr lang="en-GB" sz="1700" dirty="0" err="1"/>
              <a:t>ilmaston</a:t>
            </a:r>
            <a:r>
              <a:rPr lang="en-GB" sz="1700" dirty="0"/>
              <a:t> </a:t>
            </a:r>
            <a:r>
              <a:rPr lang="en-GB" sz="1700" dirty="0" err="1"/>
              <a:t>kuumeneminen</a:t>
            </a:r>
            <a:r>
              <a:rPr lang="en-GB" sz="1700" dirty="0"/>
              <a:t>, </a:t>
            </a:r>
            <a:r>
              <a:rPr lang="en-GB" sz="1700" dirty="0" err="1"/>
              <a:t>merien</a:t>
            </a:r>
            <a:r>
              <a:rPr lang="en-GB" sz="1700" dirty="0"/>
              <a:t> </a:t>
            </a:r>
            <a:r>
              <a:rPr lang="en-GB" sz="1700" dirty="0" err="1"/>
              <a:t>happamoituminen</a:t>
            </a:r>
            <a:r>
              <a:rPr lang="en-GB" sz="1700" dirty="0"/>
              <a:t>, </a:t>
            </a:r>
            <a:r>
              <a:rPr lang="en-GB" sz="1700" dirty="0" err="1"/>
              <a:t>forforin</a:t>
            </a:r>
            <a:r>
              <a:rPr lang="en-GB" sz="1700" dirty="0"/>
              <a:t> </a:t>
            </a:r>
            <a:r>
              <a:rPr lang="en-GB" sz="1700" dirty="0" err="1"/>
              <a:t>ja</a:t>
            </a:r>
            <a:r>
              <a:rPr lang="en-GB" sz="1700" dirty="0"/>
              <a:t> </a:t>
            </a:r>
            <a:r>
              <a:rPr lang="en-GB" sz="1700" dirty="0" err="1"/>
              <a:t>typen</a:t>
            </a:r>
            <a:r>
              <a:rPr lang="en-GB" sz="1700" dirty="0"/>
              <a:t> </a:t>
            </a:r>
            <a:r>
              <a:rPr lang="en-GB" sz="1700" dirty="0" err="1"/>
              <a:t>kierron</a:t>
            </a:r>
            <a:r>
              <a:rPr lang="en-GB" sz="1700" dirty="0"/>
              <a:t> </a:t>
            </a:r>
            <a:r>
              <a:rPr lang="en-GB" sz="1700" dirty="0" err="1"/>
              <a:t>häiriöt</a:t>
            </a:r>
            <a:r>
              <a:rPr lang="en-GB" sz="1700" dirty="0"/>
              <a:t>, …</a:t>
            </a:r>
            <a:endParaRPr lang="en-FI" sz="1700" dirty="0"/>
          </a:p>
          <a:p>
            <a:r>
              <a:rPr lang="en-FI" b="1" dirty="0"/>
              <a:t>Sosiaalinen perusta</a:t>
            </a:r>
            <a:r>
              <a:rPr lang="en-FI" dirty="0"/>
              <a:t> ei ole tyydyttävä kaikkien osalta ja jakautuu globaalisti eriarvoisesti </a:t>
            </a:r>
            <a:r>
              <a:rPr lang="en-FI" sz="1200" dirty="0"/>
              <a:t>(Fanning ym. 2022)</a:t>
            </a:r>
          </a:p>
          <a:p>
            <a:pPr marL="285750" indent="-285750">
              <a:buFont typeface="Arial" panose="020B0604020202020204" pitchFamily="34" charset="0"/>
              <a:buChar char="•"/>
            </a:pPr>
            <a:r>
              <a:rPr lang="en-FI" sz="1700" dirty="0"/>
              <a:t>mitattuna esmerkiksi eliniänodottena, ravinnonsaantina, tuloköyhyytenä, energiaköyhyytenä, koulutustasona, demokratiakehityksenä, …</a:t>
            </a:r>
          </a:p>
        </p:txBody>
      </p:sp>
      <p:sp>
        <p:nvSpPr>
          <p:cNvPr id="5" name="Text Placeholder 4">
            <a:extLst>
              <a:ext uri="{FF2B5EF4-FFF2-40B4-BE49-F238E27FC236}">
                <a16:creationId xmlns:a16="http://schemas.microsoft.com/office/drawing/2014/main" id="{1D0A67E7-7A96-7A60-6B92-04651A0E7B5F}"/>
              </a:ext>
            </a:extLst>
          </p:cNvPr>
          <p:cNvSpPr>
            <a:spLocks noGrp="1"/>
          </p:cNvSpPr>
          <p:nvPr>
            <p:ph type="body" sz="quarter" idx="3"/>
          </p:nvPr>
        </p:nvSpPr>
        <p:spPr>
          <a:xfrm>
            <a:off x="5734025" y="1034332"/>
            <a:ext cx="4869249" cy="780439"/>
          </a:xfrm>
        </p:spPr>
        <p:txBody>
          <a:bodyPr/>
          <a:lstStyle/>
          <a:p>
            <a:r>
              <a:rPr lang="en-FI" b="1" i="0" dirty="0">
                <a:solidFill>
                  <a:schemeClr val="accent6"/>
                </a:solidFill>
              </a:rPr>
              <a:t>Työ</a:t>
            </a:r>
          </a:p>
        </p:txBody>
      </p:sp>
      <p:sp>
        <p:nvSpPr>
          <p:cNvPr id="6" name="Content Placeholder 5">
            <a:extLst>
              <a:ext uri="{FF2B5EF4-FFF2-40B4-BE49-F238E27FC236}">
                <a16:creationId xmlns:a16="http://schemas.microsoft.com/office/drawing/2014/main" id="{545732E6-042F-54F1-4BF9-1DBFF9651E02}"/>
              </a:ext>
            </a:extLst>
          </p:cNvPr>
          <p:cNvSpPr>
            <a:spLocks noGrp="1"/>
          </p:cNvSpPr>
          <p:nvPr>
            <p:ph sz="quarter" idx="4"/>
          </p:nvPr>
        </p:nvSpPr>
        <p:spPr>
          <a:xfrm>
            <a:off x="5734025" y="1991863"/>
            <a:ext cx="4869249" cy="4327612"/>
          </a:xfrm>
        </p:spPr>
        <p:txBody>
          <a:bodyPr>
            <a:normAutofit lnSpcReduction="10000"/>
          </a:bodyPr>
          <a:lstStyle/>
          <a:p>
            <a:pPr>
              <a:lnSpc>
                <a:spcPct val="100000"/>
              </a:lnSpc>
            </a:pPr>
            <a:r>
              <a:rPr lang="en-GB" sz="2100" dirty="0">
                <a:solidFill>
                  <a:schemeClr val="accent6"/>
                </a:solidFill>
              </a:rPr>
              <a:t>“</a:t>
            </a:r>
            <a:r>
              <a:rPr lang="en-GB" sz="2100" dirty="0" err="1">
                <a:solidFill>
                  <a:schemeClr val="accent6"/>
                </a:solidFill>
              </a:rPr>
              <a:t>Lähinnä</a:t>
            </a:r>
            <a:r>
              <a:rPr lang="en-GB" sz="2100" dirty="0">
                <a:solidFill>
                  <a:schemeClr val="accent6"/>
                </a:solidFill>
              </a:rPr>
              <a:t> </a:t>
            </a:r>
            <a:r>
              <a:rPr lang="en-GB" sz="2100" dirty="0" err="1">
                <a:solidFill>
                  <a:schemeClr val="accent6"/>
                </a:solidFill>
              </a:rPr>
              <a:t>työn</a:t>
            </a:r>
            <a:r>
              <a:rPr lang="en-GB" sz="2100" dirty="0">
                <a:solidFill>
                  <a:schemeClr val="accent6"/>
                </a:solidFill>
              </a:rPr>
              <a:t> </a:t>
            </a:r>
            <a:r>
              <a:rPr lang="en-GB" sz="2100" dirty="0" err="1">
                <a:solidFill>
                  <a:schemeClr val="accent6"/>
                </a:solidFill>
              </a:rPr>
              <a:t>yleispätevää</a:t>
            </a:r>
            <a:r>
              <a:rPr lang="en-GB" sz="2100" dirty="0">
                <a:solidFill>
                  <a:schemeClr val="accent6"/>
                </a:solidFill>
              </a:rPr>
              <a:t> </a:t>
            </a:r>
            <a:r>
              <a:rPr lang="en-GB" sz="2100" dirty="0" err="1">
                <a:solidFill>
                  <a:schemeClr val="accent6"/>
                </a:solidFill>
              </a:rPr>
              <a:t>määritelmää</a:t>
            </a:r>
            <a:r>
              <a:rPr lang="en-GB" sz="2100" dirty="0">
                <a:solidFill>
                  <a:schemeClr val="accent6"/>
                </a:solidFill>
              </a:rPr>
              <a:t> se, </a:t>
            </a:r>
            <a:r>
              <a:rPr lang="en-GB" sz="2100" dirty="0" err="1">
                <a:solidFill>
                  <a:schemeClr val="accent6"/>
                </a:solidFill>
              </a:rPr>
              <a:t>että</a:t>
            </a:r>
            <a:r>
              <a:rPr lang="en-GB" sz="2100" dirty="0">
                <a:solidFill>
                  <a:schemeClr val="accent6"/>
                </a:solidFill>
              </a:rPr>
              <a:t> </a:t>
            </a:r>
            <a:r>
              <a:rPr lang="en-GB" sz="2100" dirty="0" err="1">
                <a:solidFill>
                  <a:schemeClr val="accent6"/>
                </a:solidFill>
              </a:rPr>
              <a:t>siinä</a:t>
            </a:r>
            <a:r>
              <a:rPr lang="en-GB" sz="2100" dirty="0">
                <a:solidFill>
                  <a:schemeClr val="accent6"/>
                </a:solidFill>
              </a:rPr>
              <a:t> </a:t>
            </a:r>
            <a:r>
              <a:rPr lang="en-GB" sz="2100" dirty="0" err="1">
                <a:solidFill>
                  <a:schemeClr val="accent6"/>
                </a:solidFill>
              </a:rPr>
              <a:t>käytetään</a:t>
            </a:r>
            <a:r>
              <a:rPr lang="en-GB" sz="2100" dirty="0">
                <a:solidFill>
                  <a:schemeClr val="accent6"/>
                </a:solidFill>
              </a:rPr>
              <a:t> </a:t>
            </a:r>
            <a:r>
              <a:rPr lang="en-GB" sz="2100" dirty="0" err="1">
                <a:solidFill>
                  <a:schemeClr val="accent6"/>
                </a:solidFill>
              </a:rPr>
              <a:t>tarkoituksellisesti</a:t>
            </a:r>
            <a:r>
              <a:rPr lang="en-GB" sz="2100" dirty="0">
                <a:solidFill>
                  <a:schemeClr val="accent6"/>
                </a:solidFill>
              </a:rPr>
              <a:t> </a:t>
            </a:r>
            <a:r>
              <a:rPr lang="en-GB" sz="2100" dirty="0" err="1">
                <a:solidFill>
                  <a:schemeClr val="accent6"/>
                </a:solidFill>
              </a:rPr>
              <a:t>energiaa</a:t>
            </a:r>
            <a:r>
              <a:rPr lang="en-GB" sz="2100" dirty="0">
                <a:solidFill>
                  <a:schemeClr val="accent6"/>
                </a:solidFill>
              </a:rPr>
              <a:t> tai </a:t>
            </a:r>
            <a:r>
              <a:rPr lang="en-GB" sz="2100" dirty="0" err="1">
                <a:solidFill>
                  <a:schemeClr val="accent6"/>
                </a:solidFill>
              </a:rPr>
              <a:t>ponnisteluja</a:t>
            </a:r>
            <a:r>
              <a:rPr lang="en-GB" sz="2100" dirty="0">
                <a:solidFill>
                  <a:schemeClr val="accent6"/>
                </a:solidFill>
              </a:rPr>
              <a:t> </a:t>
            </a:r>
            <a:r>
              <a:rPr lang="en-GB" sz="2100" dirty="0" err="1">
                <a:solidFill>
                  <a:schemeClr val="accent6"/>
                </a:solidFill>
              </a:rPr>
              <a:t>tehtävän</a:t>
            </a:r>
            <a:r>
              <a:rPr lang="en-GB" sz="2100" dirty="0">
                <a:solidFill>
                  <a:schemeClr val="accent6"/>
                </a:solidFill>
              </a:rPr>
              <a:t> </a:t>
            </a:r>
            <a:r>
              <a:rPr lang="en-GB" sz="2100" dirty="0" err="1">
                <a:solidFill>
                  <a:schemeClr val="accent6"/>
                </a:solidFill>
              </a:rPr>
              <a:t>suorittamiseen</a:t>
            </a:r>
            <a:r>
              <a:rPr lang="en-GB" sz="2100" dirty="0">
                <a:solidFill>
                  <a:schemeClr val="accent6"/>
                </a:solidFill>
              </a:rPr>
              <a:t>, </a:t>
            </a:r>
            <a:r>
              <a:rPr lang="en-GB" sz="2100" dirty="0" err="1">
                <a:solidFill>
                  <a:schemeClr val="accent6"/>
                </a:solidFill>
              </a:rPr>
              <a:t>jotta</a:t>
            </a:r>
            <a:r>
              <a:rPr lang="en-GB" sz="2100" dirty="0">
                <a:solidFill>
                  <a:schemeClr val="accent6"/>
                </a:solidFill>
              </a:rPr>
              <a:t> </a:t>
            </a:r>
            <a:r>
              <a:rPr lang="en-GB" sz="2100" dirty="0" err="1">
                <a:solidFill>
                  <a:schemeClr val="accent6"/>
                </a:solidFill>
              </a:rPr>
              <a:t>saavutetaan</a:t>
            </a:r>
            <a:r>
              <a:rPr lang="en-GB" sz="2100" dirty="0">
                <a:solidFill>
                  <a:schemeClr val="accent6"/>
                </a:solidFill>
              </a:rPr>
              <a:t> </a:t>
            </a:r>
            <a:r>
              <a:rPr lang="en-GB" sz="2100" dirty="0" err="1">
                <a:solidFill>
                  <a:schemeClr val="accent6"/>
                </a:solidFill>
              </a:rPr>
              <a:t>tavoite</a:t>
            </a:r>
            <a:r>
              <a:rPr lang="en-GB" sz="2100" dirty="0">
                <a:solidFill>
                  <a:schemeClr val="accent6"/>
                </a:solidFill>
              </a:rPr>
              <a:t> tai </a:t>
            </a:r>
            <a:r>
              <a:rPr lang="en-GB" sz="2100" dirty="0" err="1">
                <a:solidFill>
                  <a:schemeClr val="accent6"/>
                </a:solidFill>
              </a:rPr>
              <a:t>lopputulos</a:t>
            </a:r>
            <a:r>
              <a:rPr lang="en-GB" sz="2100" dirty="0">
                <a:solidFill>
                  <a:schemeClr val="accent6"/>
                </a:solidFill>
              </a:rPr>
              <a:t>.” </a:t>
            </a:r>
            <a:r>
              <a:rPr lang="en-GB" sz="1300" i="1" dirty="0">
                <a:solidFill>
                  <a:schemeClr val="tx2"/>
                </a:solidFill>
              </a:rPr>
              <a:t>(</a:t>
            </a:r>
            <a:r>
              <a:rPr lang="en-GB" sz="1300" dirty="0">
                <a:solidFill>
                  <a:schemeClr val="tx2"/>
                </a:solidFill>
              </a:rPr>
              <a:t>Suzman 2020, 8, </a:t>
            </a:r>
            <a:r>
              <a:rPr lang="en-GB" sz="1300" dirty="0" err="1">
                <a:solidFill>
                  <a:schemeClr val="tx2"/>
                </a:solidFill>
              </a:rPr>
              <a:t>käännös</a:t>
            </a:r>
            <a:r>
              <a:rPr lang="en-GB" sz="1300" dirty="0">
                <a:solidFill>
                  <a:schemeClr val="tx2"/>
                </a:solidFill>
              </a:rPr>
              <a:t> Houtbeckers) </a:t>
            </a:r>
            <a:endParaRPr lang="en-US" sz="1300" dirty="0">
              <a:solidFill>
                <a:schemeClr val="tx2"/>
              </a:solidFill>
            </a:endParaRPr>
          </a:p>
          <a:p>
            <a:pPr>
              <a:lnSpc>
                <a:spcPct val="100000"/>
              </a:lnSpc>
            </a:pPr>
            <a:endParaRPr lang="fi-FI" sz="2100" noProof="1"/>
          </a:p>
          <a:p>
            <a:pPr>
              <a:lnSpc>
                <a:spcPct val="100000"/>
              </a:lnSpc>
            </a:pPr>
            <a:r>
              <a:rPr lang="fi-FI" sz="1900" noProof="1"/>
              <a:t>Useita käsitteitä: työvoima, työllisyys, työpaikka, toimeentulo, uusintava työ, …</a:t>
            </a:r>
          </a:p>
          <a:p>
            <a:pPr>
              <a:lnSpc>
                <a:spcPct val="100000"/>
              </a:lnSpc>
            </a:pPr>
            <a:endParaRPr lang="fi-FI" sz="1900" noProof="1"/>
          </a:p>
          <a:p>
            <a:pPr>
              <a:lnSpc>
                <a:spcPct val="100000"/>
              </a:lnSpc>
            </a:pPr>
            <a:r>
              <a:rPr lang="fi-FI" sz="1900" noProof="1"/>
              <a:t>Etnografinen näkökulma</a:t>
            </a:r>
          </a:p>
          <a:p>
            <a:pPr marL="342900" lvl="1" indent="-342900">
              <a:lnSpc>
                <a:spcPct val="100000"/>
              </a:lnSpc>
            </a:pPr>
            <a:r>
              <a:rPr lang="fi-FI" sz="1900" b="1" noProof="1"/>
              <a:t>Miten, milloin, mitä ja miksi ihmiset puhuvat työstä?</a:t>
            </a:r>
            <a:endParaRPr lang="en-FI" sz="1900" b="1" dirty="0"/>
          </a:p>
        </p:txBody>
      </p:sp>
      <p:sp>
        <p:nvSpPr>
          <p:cNvPr id="7" name="TextBox 6">
            <a:extLst>
              <a:ext uri="{FF2B5EF4-FFF2-40B4-BE49-F238E27FC236}">
                <a16:creationId xmlns:a16="http://schemas.microsoft.com/office/drawing/2014/main" id="{D456CA91-0382-0913-DE54-77121DD94A91}"/>
              </a:ext>
            </a:extLst>
          </p:cNvPr>
          <p:cNvSpPr txBox="1"/>
          <p:nvPr/>
        </p:nvSpPr>
        <p:spPr>
          <a:xfrm>
            <a:off x="10734805" y="6413576"/>
            <a:ext cx="1283428" cy="276999"/>
          </a:xfrm>
          <a:prstGeom prst="rect">
            <a:avLst/>
          </a:prstGeom>
          <a:noFill/>
        </p:spPr>
        <p:txBody>
          <a:bodyPr wrap="none" rtlCol="0">
            <a:spAutoFit/>
          </a:bodyPr>
          <a:lstStyle/>
          <a:p>
            <a:r>
              <a:rPr lang="en-FI" sz="1200" dirty="0"/>
              <a:t>E. Houtbeckers </a:t>
            </a:r>
          </a:p>
        </p:txBody>
      </p:sp>
    </p:spTree>
    <p:extLst>
      <p:ext uri="{BB962C8B-B14F-4D97-AF65-F5344CB8AC3E}">
        <p14:creationId xmlns:p14="http://schemas.microsoft.com/office/powerpoint/2010/main" val="69251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F9C493A-9F03-49B4-B3FB-19CE5AC11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D02594CD-91C2-AA23-6AA7-B2F79E523B1F}"/>
              </a:ext>
            </a:extLst>
          </p:cNvPr>
          <p:cNvSpPr>
            <a:spLocks noGrp="1"/>
          </p:cNvSpPr>
          <p:nvPr>
            <p:ph type="title"/>
          </p:nvPr>
        </p:nvSpPr>
        <p:spPr>
          <a:xfrm>
            <a:off x="525717" y="787068"/>
            <a:ext cx="4663649" cy="1455091"/>
          </a:xfrm>
        </p:spPr>
        <p:txBody>
          <a:bodyPr>
            <a:normAutofit/>
          </a:bodyPr>
          <a:lstStyle/>
          <a:p>
            <a:r>
              <a:rPr lang="en-GB" sz="3300" b="1" dirty="0" err="1"/>
              <a:t>Työ</a:t>
            </a:r>
            <a:r>
              <a:rPr lang="en-GB" sz="3300" b="1" dirty="0"/>
              <a:t> </a:t>
            </a:r>
            <a:r>
              <a:rPr lang="en-GB" sz="3300" b="1" dirty="0" err="1"/>
              <a:t>ja</a:t>
            </a:r>
            <a:r>
              <a:rPr lang="en-GB" sz="3300" b="1" dirty="0"/>
              <a:t> </a:t>
            </a:r>
            <a:r>
              <a:rPr lang="en-GB" sz="3300" b="1" dirty="0" err="1"/>
              <a:t>toimeentulo</a:t>
            </a:r>
            <a:r>
              <a:rPr lang="en-GB" sz="3300" b="1" dirty="0"/>
              <a:t> </a:t>
            </a:r>
            <a:r>
              <a:rPr lang="en-GB" sz="3300" b="1" dirty="0" err="1"/>
              <a:t>monikriisien</a:t>
            </a:r>
            <a:r>
              <a:rPr lang="en-GB" sz="3300" b="1" dirty="0"/>
              <a:t> </a:t>
            </a:r>
            <a:r>
              <a:rPr lang="en-GB" sz="3300" b="1" dirty="0" err="1"/>
              <a:t>aikana</a:t>
            </a:r>
            <a:endParaRPr lang="en-FI" sz="3300" dirty="0"/>
          </a:p>
        </p:txBody>
      </p:sp>
      <p:sp>
        <p:nvSpPr>
          <p:cNvPr id="12" name="Freeform: Shape 11">
            <a:extLst>
              <a:ext uri="{FF2B5EF4-FFF2-40B4-BE49-F238E27FC236}">
                <a16:creationId xmlns:a16="http://schemas.microsoft.com/office/drawing/2014/main" id="{90A46C7D-C1BB-49B8-8D37-39742820E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2"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6">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 name="Graphic 78">
            <a:extLst>
              <a:ext uri="{FF2B5EF4-FFF2-40B4-BE49-F238E27FC236}">
                <a16:creationId xmlns:a16="http://schemas.microsoft.com/office/drawing/2014/main" id="{61BBAB6F-65E6-4E2B-B363-6AB27C84E0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717" y="2585111"/>
            <a:ext cx="972241" cy="45718"/>
            <a:chOff x="4886325" y="3371754"/>
            <a:chExt cx="2418492" cy="113728"/>
          </a:xfrm>
          <a:solidFill>
            <a:schemeClr val="accent1"/>
          </a:solidFill>
        </p:grpSpPr>
        <p:sp>
          <p:nvSpPr>
            <p:cNvPr id="15" name="Graphic 78">
              <a:extLst>
                <a:ext uri="{FF2B5EF4-FFF2-40B4-BE49-F238E27FC236}">
                  <a16:creationId xmlns:a16="http://schemas.microsoft.com/office/drawing/2014/main" id="{6DA3BBB2-E620-4C13-98C9-FE1EF7D2E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6" name="Graphic 78">
              <a:extLst>
                <a:ext uri="{FF2B5EF4-FFF2-40B4-BE49-F238E27FC236}">
                  <a16:creationId xmlns:a16="http://schemas.microsoft.com/office/drawing/2014/main" id="{ADC9AB5D-88A1-4FA9-B467-E8EF8FFE5B5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17" name="Graphic 78">
                <a:extLst>
                  <a:ext uri="{FF2B5EF4-FFF2-40B4-BE49-F238E27FC236}">
                    <a16:creationId xmlns:a16="http://schemas.microsoft.com/office/drawing/2014/main" id="{0867B8E5-4535-4743-8235-6612FEA410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8" name="Graphic 78">
                <a:extLst>
                  <a:ext uri="{FF2B5EF4-FFF2-40B4-BE49-F238E27FC236}">
                    <a16:creationId xmlns:a16="http://schemas.microsoft.com/office/drawing/2014/main" id="{BE48FEA7-5915-4751-8090-63F30943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9" name="Graphic 78">
                <a:extLst>
                  <a:ext uri="{FF2B5EF4-FFF2-40B4-BE49-F238E27FC236}">
                    <a16:creationId xmlns:a16="http://schemas.microsoft.com/office/drawing/2014/main" id="{32B378CE-44FD-4120-B9ED-7828D4EE9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20" name="Graphic 78">
                <a:extLst>
                  <a:ext uri="{FF2B5EF4-FFF2-40B4-BE49-F238E27FC236}">
                    <a16:creationId xmlns:a16="http://schemas.microsoft.com/office/drawing/2014/main" id="{40FA43D3-D34B-4BC7-80D0-F3E75A222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3" name="Content Placeholder 2">
            <a:extLst>
              <a:ext uri="{FF2B5EF4-FFF2-40B4-BE49-F238E27FC236}">
                <a16:creationId xmlns:a16="http://schemas.microsoft.com/office/drawing/2014/main" id="{4BFE5648-B65C-7C07-50C1-4E699C17E151}"/>
              </a:ext>
            </a:extLst>
          </p:cNvPr>
          <p:cNvSpPr>
            <a:spLocks noGrp="1"/>
          </p:cNvSpPr>
          <p:nvPr>
            <p:ph idx="1"/>
          </p:nvPr>
        </p:nvSpPr>
        <p:spPr>
          <a:xfrm>
            <a:off x="525716" y="2796427"/>
            <a:ext cx="6339078" cy="3779105"/>
          </a:xfrm>
        </p:spPr>
        <p:txBody>
          <a:bodyPr>
            <a:normAutofit/>
          </a:bodyPr>
          <a:lstStyle/>
          <a:p>
            <a:r>
              <a:rPr lang="fi-FI" dirty="0"/>
              <a:t>Työn erilaiset ymmärrykset</a:t>
            </a:r>
          </a:p>
          <a:p>
            <a:pPr lvl="1"/>
            <a:r>
              <a:rPr lang="fi-FI" sz="2000" dirty="0"/>
              <a:t>Poliittiset, taloudelliset, kulttuuriset …</a:t>
            </a:r>
          </a:p>
          <a:p>
            <a:pPr lvl="1"/>
            <a:r>
              <a:rPr lang="fi-FI" sz="2000" dirty="0"/>
              <a:t>Yksiköille, yhteisöille</a:t>
            </a:r>
          </a:p>
          <a:p>
            <a:r>
              <a:rPr lang="fi-FI" dirty="0"/>
              <a:t>Ennennäkemättömien ekososiaalisten muutosten takia työn ja talouden edellytykset ovat jo muuttumassa </a:t>
            </a:r>
            <a:r>
              <a:rPr lang="fi-FI" sz="1300" dirty="0"/>
              <a:t>(esim. IPCC, IPBES, ILO)</a:t>
            </a:r>
          </a:p>
          <a:p>
            <a:r>
              <a:rPr lang="fi-FI" dirty="0"/>
              <a:t>Miten elää monikriisien aikana  omassa asuinpaikassaan, muiden kanssa?</a:t>
            </a:r>
          </a:p>
          <a:p>
            <a:r>
              <a:rPr lang="fi-FI" b="1" dirty="0"/>
              <a:t>Miten tulla toimeen</a:t>
            </a:r>
            <a:r>
              <a:rPr lang="fi-FI" dirty="0"/>
              <a:t> – l</a:t>
            </a:r>
            <a:r>
              <a:rPr lang="fi-FI" sz="2000" dirty="0"/>
              <a:t>aajassa merkityksessä?</a:t>
            </a:r>
          </a:p>
        </p:txBody>
      </p:sp>
      <p:pic>
        <p:nvPicPr>
          <p:cNvPr id="7" name="Graphic 6">
            <a:extLst>
              <a:ext uri="{FF2B5EF4-FFF2-40B4-BE49-F238E27FC236}">
                <a16:creationId xmlns:a16="http://schemas.microsoft.com/office/drawing/2014/main" id="{E25C329D-CE7E-4F93-064B-6BBAABB7A6D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953780" y="553415"/>
            <a:ext cx="5660211" cy="5660211"/>
          </a:xfrm>
          <a:prstGeom prst="rect">
            <a:avLst/>
          </a:prstGeom>
        </p:spPr>
      </p:pic>
      <p:sp>
        <p:nvSpPr>
          <p:cNvPr id="22" name="Freeform: Shape 21">
            <a:extLst>
              <a:ext uri="{FF2B5EF4-FFF2-40B4-BE49-F238E27FC236}">
                <a16:creationId xmlns:a16="http://schemas.microsoft.com/office/drawing/2014/main" id="{55820E42-2F9D-41EF-B67F-522A133B3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4" name="Group 23">
            <a:extLst>
              <a:ext uri="{FF2B5EF4-FFF2-40B4-BE49-F238E27FC236}">
                <a16:creationId xmlns:a16="http://schemas.microsoft.com/office/drawing/2014/main" id="{13D9BC31-B57D-4933-AD83-94F462D4C2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25" name="Freeform: Shape 24">
              <a:extLst>
                <a:ext uri="{FF2B5EF4-FFF2-40B4-BE49-F238E27FC236}">
                  <a16:creationId xmlns:a16="http://schemas.microsoft.com/office/drawing/2014/main" id="{D84AFEA3-A055-41AE-96F3-34BA581424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6" name="Freeform: Shape 25">
              <a:extLst>
                <a:ext uri="{FF2B5EF4-FFF2-40B4-BE49-F238E27FC236}">
                  <a16:creationId xmlns:a16="http://schemas.microsoft.com/office/drawing/2014/main" id="{9028771F-62FA-4349-B7A8-CE1682D2C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7" name="Freeform: Shape 26">
              <a:extLst>
                <a:ext uri="{FF2B5EF4-FFF2-40B4-BE49-F238E27FC236}">
                  <a16:creationId xmlns:a16="http://schemas.microsoft.com/office/drawing/2014/main" id="{319CDEE6-CB2F-49F0-B237-2A26A3D1D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8" name="Graphic 12">
              <a:extLst>
                <a:ext uri="{FF2B5EF4-FFF2-40B4-BE49-F238E27FC236}">
                  <a16:creationId xmlns:a16="http://schemas.microsoft.com/office/drawing/2014/main" id="{3DD82286-02D2-4210-A797-5D502D44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9" name="Graphic 15">
              <a:extLst>
                <a:ext uri="{FF2B5EF4-FFF2-40B4-BE49-F238E27FC236}">
                  <a16:creationId xmlns:a16="http://schemas.microsoft.com/office/drawing/2014/main" id="{735449F4-80DA-4E06-B3B6-B9F519F4A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30" name="Graphic 15">
              <a:extLst>
                <a:ext uri="{FF2B5EF4-FFF2-40B4-BE49-F238E27FC236}">
                  <a16:creationId xmlns:a16="http://schemas.microsoft.com/office/drawing/2014/main" id="{61FABA3B-05B6-433C-90F9-8D9691A84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E1FEBA45-D0A3-4091-9956-161EDA21A0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4">
            <a:extLst>
              <a:ext uri="{FF2B5EF4-FFF2-40B4-BE49-F238E27FC236}">
                <a16:creationId xmlns:a16="http://schemas.microsoft.com/office/drawing/2014/main" id="{006E1FA6-6477-C609-F8A8-4A51EF00BCC3}"/>
              </a:ext>
            </a:extLst>
          </p:cNvPr>
          <p:cNvSpPr txBox="1"/>
          <p:nvPr/>
        </p:nvSpPr>
        <p:spPr>
          <a:xfrm>
            <a:off x="10734805" y="6413576"/>
            <a:ext cx="1283428" cy="276999"/>
          </a:xfrm>
          <a:prstGeom prst="rect">
            <a:avLst/>
          </a:prstGeom>
          <a:noFill/>
        </p:spPr>
        <p:txBody>
          <a:bodyPr wrap="none" rtlCol="0">
            <a:spAutoFit/>
          </a:bodyPr>
          <a:lstStyle/>
          <a:p>
            <a:r>
              <a:rPr lang="en-FI" sz="1200" dirty="0"/>
              <a:t>E. Houtbeckers </a:t>
            </a:r>
          </a:p>
        </p:txBody>
      </p:sp>
    </p:spTree>
    <p:extLst>
      <p:ext uri="{BB962C8B-B14F-4D97-AF65-F5344CB8AC3E}">
        <p14:creationId xmlns:p14="http://schemas.microsoft.com/office/powerpoint/2010/main" val="837240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21B3F-DC2C-DE1D-92C6-FFB9E52FFBA6}"/>
              </a:ext>
            </a:extLst>
          </p:cNvPr>
          <p:cNvSpPr>
            <a:spLocks noGrp="1"/>
          </p:cNvSpPr>
          <p:nvPr>
            <p:ph type="title"/>
          </p:nvPr>
        </p:nvSpPr>
        <p:spPr>
          <a:xfrm>
            <a:off x="4935793" y="484632"/>
            <a:ext cx="6607277" cy="1609344"/>
          </a:xfrm>
        </p:spPr>
        <p:txBody>
          <a:bodyPr>
            <a:normAutofit/>
          </a:bodyPr>
          <a:lstStyle/>
          <a:p>
            <a:r>
              <a:rPr lang="fi-FI" dirty="0"/>
              <a:t>Vihertyvä työelämä</a:t>
            </a:r>
            <a:endParaRPr lang="fi-FI" sz="1200" dirty="0"/>
          </a:p>
        </p:txBody>
      </p:sp>
      <p:pic>
        <p:nvPicPr>
          <p:cNvPr id="4" name="Picture 3" descr="A colorful art with dots&#10;&#10;Description automatically generated with medium confidence">
            <a:extLst>
              <a:ext uri="{FF2B5EF4-FFF2-40B4-BE49-F238E27FC236}">
                <a16:creationId xmlns:a16="http://schemas.microsoft.com/office/drawing/2014/main" id="{8DCF114E-941E-4EBE-DA96-D8DF37ECC54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633999" y="640080"/>
            <a:ext cx="4001315" cy="5588101"/>
          </a:xfrm>
          <a:prstGeom prst="rect">
            <a:avLst/>
          </a:prstGeom>
        </p:spPr>
      </p:pic>
      <p:sp>
        <p:nvSpPr>
          <p:cNvPr id="3" name="Content Placeholder 2">
            <a:extLst>
              <a:ext uri="{FF2B5EF4-FFF2-40B4-BE49-F238E27FC236}">
                <a16:creationId xmlns:a16="http://schemas.microsoft.com/office/drawing/2014/main" id="{9C746101-415A-56BC-B4E0-F9D8D0C30395}"/>
              </a:ext>
            </a:extLst>
          </p:cNvPr>
          <p:cNvSpPr>
            <a:spLocks noGrp="1"/>
          </p:cNvSpPr>
          <p:nvPr>
            <p:ph idx="1"/>
          </p:nvPr>
        </p:nvSpPr>
        <p:spPr>
          <a:xfrm>
            <a:off x="4935794" y="2121407"/>
            <a:ext cx="6607276" cy="3386013"/>
          </a:xfrm>
        </p:spPr>
        <p:txBody>
          <a:bodyPr>
            <a:noAutofit/>
          </a:bodyPr>
          <a:lstStyle/>
          <a:p>
            <a:pPr marL="457200" indent="-457200">
              <a:buFont typeface="+mj-lt"/>
              <a:buAutoNum type="arabicPeriod"/>
            </a:pPr>
            <a:r>
              <a:rPr lang="fi-FI" sz="2400" dirty="0"/>
              <a:t>olemassa olevien työpaikkojen vihertyminen</a:t>
            </a:r>
          </a:p>
          <a:p>
            <a:pPr marL="457200" indent="-457200">
              <a:buFont typeface="+mj-lt"/>
              <a:buAutoNum type="arabicPeriod"/>
            </a:pPr>
            <a:r>
              <a:rPr lang="fi-FI" sz="2400" dirty="0"/>
              <a:t>uusien vihreämpien työpaikkojen syntyminen </a:t>
            </a:r>
          </a:p>
          <a:p>
            <a:pPr marL="457200" indent="-457200">
              <a:buFont typeface="+mj-lt"/>
              <a:buAutoNum type="arabicPeriod"/>
            </a:pPr>
            <a:r>
              <a:rPr lang="fi-FI" sz="2400" dirty="0"/>
              <a:t>palkattoman ja epämuodollisen työn merkityksen kasvaminen palkkatyön kustannuksella</a:t>
            </a:r>
          </a:p>
          <a:p>
            <a:pPr marL="457200" indent="-457200">
              <a:buFont typeface="+mj-lt"/>
              <a:buAutoNum type="arabicPeriod"/>
            </a:pPr>
            <a:endParaRPr lang="fi-FI" sz="2400" dirty="0"/>
          </a:p>
          <a:p>
            <a:pPr marL="457200" indent="-457200">
              <a:buFont typeface="+mj-lt"/>
              <a:buAutoNum type="arabicPeriod"/>
            </a:pPr>
            <a:endParaRPr lang="fi-FI" sz="2400" dirty="0"/>
          </a:p>
          <a:p>
            <a:pPr marL="457200" indent="-457200">
              <a:buFont typeface="+mj-lt"/>
              <a:buAutoNum type="arabicPeriod"/>
            </a:pPr>
            <a:endParaRPr lang="fi-FI" sz="2400" dirty="0"/>
          </a:p>
          <a:p>
            <a:pPr lvl="1" indent="0">
              <a:buNone/>
            </a:pPr>
            <a:endParaRPr lang="fi-FI" sz="2400" dirty="0"/>
          </a:p>
        </p:txBody>
      </p:sp>
      <p:sp>
        <p:nvSpPr>
          <p:cNvPr id="5" name="TextBox 4">
            <a:extLst>
              <a:ext uri="{FF2B5EF4-FFF2-40B4-BE49-F238E27FC236}">
                <a16:creationId xmlns:a16="http://schemas.microsoft.com/office/drawing/2014/main" id="{87DCBC40-7423-5551-20A1-1E637AB025D6}"/>
              </a:ext>
            </a:extLst>
          </p:cNvPr>
          <p:cNvSpPr txBox="1"/>
          <p:nvPr/>
        </p:nvSpPr>
        <p:spPr>
          <a:xfrm>
            <a:off x="4935793" y="5581850"/>
            <a:ext cx="4120055" cy="646331"/>
          </a:xfrm>
          <a:prstGeom prst="rect">
            <a:avLst/>
          </a:prstGeom>
          <a:noFill/>
        </p:spPr>
        <p:txBody>
          <a:bodyPr wrap="square" rtlCol="0">
            <a:spAutoFit/>
          </a:bodyPr>
          <a:lstStyle/>
          <a:p>
            <a:r>
              <a:rPr lang="en-GB" sz="1200" dirty="0"/>
              <a:t>Räikkönen, T. (2011). The greening of work: How green is green enough?. </a:t>
            </a:r>
            <a:r>
              <a:rPr lang="en-GB" sz="1200" i="1" dirty="0"/>
              <a:t>Old site of Nordic Journal of Working Life Studies</a:t>
            </a:r>
            <a:r>
              <a:rPr lang="en-GB" sz="1200" dirty="0"/>
              <a:t>, </a:t>
            </a:r>
            <a:r>
              <a:rPr lang="en-GB" sz="1200" i="1" dirty="0"/>
              <a:t>1</a:t>
            </a:r>
            <a:r>
              <a:rPr lang="en-GB" sz="1200" dirty="0"/>
              <a:t>(1), 117-133.</a:t>
            </a:r>
            <a:endParaRPr lang="fi-FI" sz="1200" dirty="0"/>
          </a:p>
        </p:txBody>
      </p:sp>
    </p:spTree>
    <p:extLst>
      <p:ext uri="{BB962C8B-B14F-4D97-AF65-F5344CB8AC3E}">
        <p14:creationId xmlns:p14="http://schemas.microsoft.com/office/powerpoint/2010/main" val="1080350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B7055-D4D1-22E5-9FB4-2F3703851723}"/>
              </a:ext>
            </a:extLst>
          </p:cNvPr>
          <p:cNvSpPr>
            <a:spLocks noGrp="1"/>
          </p:cNvSpPr>
          <p:nvPr>
            <p:ph type="title"/>
          </p:nvPr>
        </p:nvSpPr>
        <p:spPr/>
        <p:txBody>
          <a:bodyPr/>
          <a:lstStyle/>
          <a:p>
            <a:r>
              <a:rPr lang="en-FI" dirty="0"/>
              <a:t>Kuumeneva ilmasto ja ammatit</a:t>
            </a:r>
            <a:r>
              <a:rPr lang="en-FI" sz="2200" dirty="0"/>
              <a:t> </a:t>
            </a:r>
            <a:br>
              <a:rPr lang="en-FI" sz="2200" dirty="0"/>
            </a:br>
            <a:r>
              <a:rPr lang="en-FI" sz="2200" dirty="0"/>
              <a:t>(Taipale &amp; Houtbeckers 2021)</a:t>
            </a:r>
          </a:p>
        </p:txBody>
      </p:sp>
      <p:sp>
        <p:nvSpPr>
          <p:cNvPr id="3" name="Content Placeholder 2">
            <a:extLst>
              <a:ext uri="{FF2B5EF4-FFF2-40B4-BE49-F238E27FC236}">
                <a16:creationId xmlns:a16="http://schemas.microsoft.com/office/drawing/2014/main" id="{84F242A2-BAC7-AC5D-E459-5F9E8244B9F2}"/>
              </a:ext>
            </a:extLst>
          </p:cNvPr>
          <p:cNvSpPr>
            <a:spLocks noGrp="1"/>
          </p:cNvSpPr>
          <p:nvPr>
            <p:ph idx="1"/>
          </p:nvPr>
        </p:nvSpPr>
        <p:spPr>
          <a:xfrm>
            <a:off x="1069848" y="2484782"/>
            <a:ext cx="10058400" cy="3687417"/>
          </a:xfrm>
        </p:spPr>
        <p:txBody>
          <a:bodyPr>
            <a:normAutofit/>
          </a:bodyPr>
          <a:lstStyle/>
          <a:p>
            <a:r>
              <a:rPr lang="fi-FI" sz="2300" dirty="0"/>
              <a:t>Optimistisemmissa 1,5 asteen lämpenemisen skenaarioissa työtuntien määrän arvioidaan kutistuvan 1,9 prosenttia G20-maissa vuoteen 2030 mennessä </a:t>
            </a:r>
            <a:r>
              <a:rPr lang="fi-FI" sz="1600" dirty="0"/>
              <a:t>(ILO 2018)</a:t>
            </a:r>
          </a:p>
          <a:p>
            <a:pPr marL="342900" lvl="1" indent="-342900"/>
            <a:r>
              <a:rPr lang="fi-FI" sz="2300" dirty="0"/>
              <a:t>erityisen haavoittuvia ulkona työskentelevät ihmiset</a:t>
            </a:r>
          </a:p>
          <a:p>
            <a:pPr marL="342900" lvl="1" indent="-342900"/>
            <a:r>
              <a:rPr lang="fi-FI" sz="2300" dirty="0"/>
              <a:t>miesvaltaiset luonnonvara-alat, rakennusala</a:t>
            </a:r>
          </a:p>
          <a:p>
            <a:r>
              <a:rPr lang="fi-FI" sz="2300" dirty="0"/>
              <a:t>Vaikutukset muihin aloihin </a:t>
            </a:r>
          </a:p>
          <a:p>
            <a:pPr marL="342900" lvl="1" indent="-342900"/>
            <a:r>
              <a:rPr lang="fi-FI" sz="2300" dirty="0"/>
              <a:t>mm. naisvaltaiset terveydenhuolto- ja koulutusalat</a:t>
            </a:r>
          </a:p>
          <a:p>
            <a:r>
              <a:rPr lang="fi-FI" sz="2300" dirty="0"/>
              <a:t>Ehdotetaan </a:t>
            </a:r>
            <a:r>
              <a:rPr lang="fi-FI" sz="2300" b="1" dirty="0"/>
              <a:t>reilua siirtymää</a:t>
            </a:r>
            <a:r>
              <a:rPr lang="fi-FI" sz="2300" dirty="0"/>
              <a:t> (just transition)</a:t>
            </a:r>
          </a:p>
        </p:txBody>
      </p:sp>
    </p:spTree>
    <p:extLst>
      <p:ext uri="{BB962C8B-B14F-4D97-AF65-F5344CB8AC3E}">
        <p14:creationId xmlns:p14="http://schemas.microsoft.com/office/powerpoint/2010/main" val="1110523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B870C7-8F26-1E06-F1E4-7725A8FBABF2}"/>
              </a:ext>
            </a:extLst>
          </p:cNvPr>
          <p:cNvSpPr txBox="1"/>
          <p:nvPr/>
        </p:nvSpPr>
        <p:spPr>
          <a:xfrm>
            <a:off x="690897" y="2131114"/>
            <a:ext cx="2259401" cy="461665"/>
          </a:xfrm>
          <a:prstGeom prst="rect">
            <a:avLst/>
          </a:prstGeom>
          <a:noFill/>
        </p:spPr>
        <p:txBody>
          <a:bodyPr wrap="none" rtlCol="0">
            <a:spAutoFit/>
          </a:bodyPr>
          <a:lstStyle/>
          <a:p>
            <a:r>
              <a:rPr lang="fi-FI" sz="2400" b="1" noProof="0" dirty="0">
                <a:solidFill>
                  <a:schemeClr val="accent1"/>
                </a:solidFill>
              </a:rPr>
              <a:t>Palkkatyömalli</a:t>
            </a:r>
          </a:p>
        </p:txBody>
      </p:sp>
      <p:sp>
        <p:nvSpPr>
          <p:cNvPr id="3" name="TextBox 2">
            <a:extLst>
              <a:ext uri="{FF2B5EF4-FFF2-40B4-BE49-F238E27FC236}">
                <a16:creationId xmlns:a16="http://schemas.microsoft.com/office/drawing/2014/main" id="{9A164706-9DAD-5C11-E9BB-D3F2368482BC}"/>
              </a:ext>
            </a:extLst>
          </p:cNvPr>
          <p:cNvSpPr txBox="1"/>
          <p:nvPr/>
        </p:nvSpPr>
        <p:spPr>
          <a:xfrm>
            <a:off x="6898640" y="6396335"/>
            <a:ext cx="5293360" cy="461665"/>
          </a:xfrm>
          <a:prstGeom prst="rect">
            <a:avLst/>
          </a:prstGeom>
          <a:noFill/>
        </p:spPr>
        <p:txBody>
          <a:bodyPr wrap="square" rtlCol="0">
            <a:spAutoFit/>
          </a:bodyPr>
          <a:lstStyle/>
          <a:p>
            <a:r>
              <a:rPr lang="fi-FI" sz="1200" noProof="0" dirty="0"/>
              <a:t>Houtbeckers, E. (2025). </a:t>
            </a:r>
            <a:r>
              <a:rPr lang="fi-FI" sz="1200" noProof="0" dirty="0" err="1"/>
              <a:t>Mapping</a:t>
            </a:r>
            <a:r>
              <a:rPr lang="fi-FI" sz="1200" noProof="0" dirty="0"/>
              <a:t> </a:t>
            </a:r>
            <a:r>
              <a:rPr lang="fi-FI" sz="1200" noProof="0" dirty="0" err="1"/>
              <a:t>the</a:t>
            </a:r>
            <a:r>
              <a:rPr lang="fi-FI" sz="1200" noProof="0" dirty="0"/>
              <a:t> </a:t>
            </a:r>
            <a:r>
              <a:rPr lang="fi-FI" sz="1200" noProof="0" dirty="0" err="1"/>
              <a:t>spectrum</a:t>
            </a:r>
            <a:r>
              <a:rPr lang="fi-FI" sz="1200" noProof="0" dirty="0"/>
              <a:t> of </a:t>
            </a:r>
            <a:r>
              <a:rPr lang="fi-FI" sz="1200" noProof="0" dirty="0" err="1"/>
              <a:t>degrowth</a:t>
            </a:r>
            <a:r>
              <a:rPr lang="fi-FI" sz="1200" noProof="0" dirty="0"/>
              <a:t> </a:t>
            </a:r>
            <a:r>
              <a:rPr lang="fi-FI" sz="1200" noProof="0" dirty="0" err="1"/>
              <a:t>work</a:t>
            </a:r>
            <a:r>
              <a:rPr lang="fi-FI" sz="1200" noProof="0" dirty="0"/>
              <a:t>. In </a:t>
            </a:r>
            <a:r>
              <a:rPr lang="fi-FI" sz="1200" i="1" noProof="0" dirty="0" err="1"/>
              <a:t>Routledge</a:t>
            </a:r>
            <a:r>
              <a:rPr lang="fi-FI" sz="1200" i="1" noProof="0" dirty="0"/>
              <a:t> </a:t>
            </a:r>
            <a:r>
              <a:rPr lang="fi-FI" sz="1200" i="1" noProof="0" dirty="0" err="1"/>
              <a:t>Handbook</a:t>
            </a:r>
            <a:r>
              <a:rPr lang="fi-FI" sz="1200" i="1" noProof="0" dirty="0"/>
              <a:t> of </a:t>
            </a:r>
            <a:r>
              <a:rPr lang="fi-FI" sz="1200" i="1" noProof="0" dirty="0" err="1"/>
              <a:t>Degrowth</a:t>
            </a:r>
            <a:r>
              <a:rPr lang="fi-FI" sz="1200" noProof="0" dirty="0"/>
              <a:t> (pp. 292-306). </a:t>
            </a:r>
            <a:r>
              <a:rPr lang="fi-FI" sz="1200" noProof="0" dirty="0" err="1"/>
              <a:t>Routledge</a:t>
            </a:r>
            <a:r>
              <a:rPr lang="fi-FI" sz="1200" noProof="0" dirty="0"/>
              <a:t>.</a:t>
            </a:r>
          </a:p>
        </p:txBody>
      </p:sp>
      <p:sp>
        <p:nvSpPr>
          <p:cNvPr id="4" name="TextBox 3">
            <a:extLst>
              <a:ext uri="{FF2B5EF4-FFF2-40B4-BE49-F238E27FC236}">
                <a16:creationId xmlns:a16="http://schemas.microsoft.com/office/drawing/2014/main" id="{C3580442-7297-D340-C11E-B1A7BBECE828}"/>
              </a:ext>
            </a:extLst>
          </p:cNvPr>
          <p:cNvSpPr txBox="1"/>
          <p:nvPr/>
        </p:nvSpPr>
        <p:spPr>
          <a:xfrm>
            <a:off x="2584243" y="153066"/>
            <a:ext cx="6960816" cy="492443"/>
          </a:xfrm>
          <a:prstGeom prst="rect">
            <a:avLst/>
          </a:prstGeom>
          <a:noFill/>
        </p:spPr>
        <p:txBody>
          <a:bodyPr wrap="none" rtlCol="0">
            <a:spAutoFit/>
          </a:bodyPr>
          <a:lstStyle/>
          <a:p>
            <a:pPr algn="ctr"/>
            <a:r>
              <a:rPr lang="fi-FI" sz="2600" b="1" noProof="0" dirty="0"/>
              <a:t>Kohtuutalouden ehdotuksia koskien työtä</a:t>
            </a:r>
            <a:endParaRPr lang="fi-FI" sz="2600" noProof="0" dirty="0"/>
          </a:p>
        </p:txBody>
      </p:sp>
      <p:sp>
        <p:nvSpPr>
          <p:cNvPr id="5" name="TextBox 4">
            <a:extLst>
              <a:ext uri="{FF2B5EF4-FFF2-40B4-BE49-F238E27FC236}">
                <a16:creationId xmlns:a16="http://schemas.microsoft.com/office/drawing/2014/main" id="{62FE878B-47EF-CC61-40A7-74965970798A}"/>
              </a:ext>
            </a:extLst>
          </p:cNvPr>
          <p:cNvSpPr txBox="1"/>
          <p:nvPr/>
        </p:nvSpPr>
        <p:spPr>
          <a:xfrm>
            <a:off x="6846065" y="2312905"/>
            <a:ext cx="4993931" cy="461665"/>
          </a:xfrm>
          <a:prstGeom prst="rect">
            <a:avLst/>
          </a:prstGeom>
          <a:noFill/>
        </p:spPr>
        <p:txBody>
          <a:bodyPr wrap="none" rtlCol="0">
            <a:spAutoFit/>
          </a:bodyPr>
          <a:lstStyle/>
          <a:p>
            <a:r>
              <a:rPr lang="fi-FI" sz="2400" b="1" noProof="0" dirty="0">
                <a:solidFill>
                  <a:schemeClr val="accent5"/>
                </a:solidFill>
              </a:rPr>
              <a:t>Palkkatyömallin uudelleenajattelu</a:t>
            </a:r>
          </a:p>
        </p:txBody>
      </p:sp>
      <p:sp>
        <p:nvSpPr>
          <p:cNvPr id="6" name="TextBox 5">
            <a:extLst>
              <a:ext uri="{FF2B5EF4-FFF2-40B4-BE49-F238E27FC236}">
                <a16:creationId xmlns:a16="http://schemas.microsoft.com/office/drawing/2014/main" id="{DDBA64B9-8D23-5E9A-7330-9ECC650B37E2}"/>
              </a:ext>
            </a:extLst>
          </p:cNvPr>
          <p:cNvSpPr txBox="1"/>
          <p:nvPr/>
        </p:nvSpPr>
        <p:spPr>
          <a:xfrm>
            <a:off x="3722580" y="4564527"/>
            <a:ext cx="5189369" cy="461665"/>
          </a:xfrm>
          <a:prstGeom prst="rect">
            <a:avLst/>
          </a:prstGeom>
          <a:noFill/>
        </p:spPr>
        <p:txBody>
          <a:bodyPr wrap="none" rtlCol="0">
            <a:spAutoFit/>
          </a:bodyPr>
          <a:lstStyle/>
          <a:p>
            <a:r>
              <a:rPr lang="fi-FI" sz="2400" b="1" noProof="0" dirty="0">
                <a:solidFill>
                  <a:schemeClr val="accent3"/>
                </a:solidFill>
              </a:rPr>
              <a:t>Työn merkityksen uudelleenajattelu</a:t>
            </a:r>
          </a:p>
        </p:txBody>
      </p:sp>
      <p:sp>
        <p:nvSpPr>
          <p:cNvPr id="7" name="TextBox 6">
            <a:extLst>
              <a:ext uri="{FF2B5EF4-FFF2-40B4-BE49-F238E27FC236}">
                <a16:creationId xmlns:a16="http://schemas.microsoft.com/office/drawing/2014/main" id="{4FFE3FD2-1BD2-9E21-9147-C72837361D99}"/>
              </a:ext>
            </a:extLst>
          </p:cNvPr>
          <p:cNvSpPr txBox="1"/>
          <p:nvPr/>
        </p:nvSpPr>
        <p:spPr>
          <a:xfrm>
            <a:off x="582775" y="1187232"/>
            <a:ext cx="2353465" cy="369332"/>
          </a:xfrm>
          <a:prstGeom prst="rect">
            <a:avLst/>
          </a:prstGeom>
          <a:noFill/>
        </p:spPr>
        <p:txBody>
          <a:bodyPr wrap="none" rtlCol="0">
            <a:spAutoFit/>
          </a:bodyPr>
          <a:lstStyle/>
          <a:p>
            <a:r>
              <a:rPr lang="fi-FI" noProof="0" dirty="0"/>
              <a:t>Työajan lyhentäminen</a:t>
            </a:r>
          </a:p>
        </p:txBody>
      </p:sp>
      <p:sp>
        <p:nvSpPr>
          <p:cNvPr id="8" name="TextBox 7">
            <a:extLst>
              <a:ext uri="{FF2B5EF4-FFF2-40B4-BE49-F238E27FC236}">
                <a16:creationId xmlns:a16="http://schemas.microsoft.com/office/drawing/2014/main" id="{7A9B5555-91C0-1A9B-A5E3-63EEA67CB220}"/>
              </a:ext>
            </a:extLst>
          </p:cNvPr>
          <p:cNvSpPr txBox="1"/>
          <p:nvPr/>
        </p:nvSpPr>
        <p:spPr>
          <a:xfrm>
            <a:off x="249494" y="1617369"/>
            <a:ext cx="2454967" cy="369332"/>
          </a:xfrm>
          <a:prstGeom prst="rect">
            <a:avLst/>
          </a:prstGeom>
          <a:noFill/>
        </p:spPr>
        <p:txBody>
          <a:bodyPr wrap="none" rtlCol="0">
            <a:spAutoFit/>
          </a:bodyPr>
          <a:lstStyle/>
          <a:p>
            <a:r>
              <a:rPr lang="fi-FI" noProof="0" dirty="0"/>
              <a:t>Nelipäiväinen työviikko</a:t>
            </a:r>
          </a:p>
        </p:txBody>
      </p:sp>
      <p:sp>
        <p:nvSpPr>
          <p:cNvPr id="9" name="TextBox 8">
            <a:extLst>
              <a:ext uri="{FF2B5EF4-FFF2-40B4-BE49-F238E27FC236}">
                <a16:creationId xmlns:a16="http://schemas.microsoft.com/office/drawing/2014/main" id="{56D85660-3DFF-2691-32D6-D5BA3AEA2E82}"/>
              </a:ext>
            </a:extLst>
          </p:cNvPr>
          <p:cNvSpPr txBox="1"/>
          <p:nvPr/>
        </p:nvSpPr>
        <p:spPr>
          <a:xfrm>
            <a:off x="3393726" y="1108528"/>
            <a:ext cx="1726627" cy="369332"/>
          </a:xfrm>
          <a:prstGeom prst="rect">
            <a:avLst/>
          </a:prstGeom>
          <a:noFill/>
        </p:spPr>
        <p:txBody>
          <a:bodyPr wrap="none" rtlCol="0">
            <a:spAutoFit/>
          </a:bodyPr>
          <a:lstStyle/>
          <a:p>
            <a:r>
              <a:rPr lang="fi-FI" noProof="0" dirty="0"/>
              <a:t>Työn jakaminen</a:t>
            </a:r>
          </a:p>
        </p:txBody>
      </p:sp>
      <p:sp>
        <p:nvSpPr>
          <p:cNvPr id="11" name="TextBox 10">
            <a:extLst>
              <a:ext uri="{FF2B5EF4-FFF2-40B4-BE49-F238E27FC236}">
                <a16:creationId xmlns:a16="http://schemas.microsoft.com/office/drawing/2014/main" id="{DED60D0A-4EF1-0C3F-1C1F-5C4A5EF54013}"/>
              </a:ext>
            </a:extLst>
          </p:cNvPr>
          <p:cNvSpPr txBox="1"/>
          <p:nvPr/>
        </p:nvSpPr>
        <p:spPr>
          <a:xfrm>
            <a:off x="4043674" y="1823312"/>
            <a:ext cx="2078563" cy="369332"/>
          </a:xfrm>
          <a:prstGeom prst="rect">
            <a:avLst/>
          </a:prstGeom>
          <a:noFill/>
        </p:spPr>
        <p:txBody>
          <a:bodyPr wrap="square">
            <a:spAutoFit/>
          </a:bodyPr>
          <a:lstStyle/>
          <a:p>
            <a:r>
              <a:rPr lang="fi-FI" noProof="0" dirty="0"/>
              <a:t>Työllisyystakuu</a:t>
            </a:r>
          </a:p>
        </p:txBody>
      </p:sp>
      <p:sp>
        <p:nvSpPr>
          <p:cNvPr id="12" name="TextBox 11">
            <a:extLst>
              <a:ext uri="{FF2B5EF4-FFF2-40B4-BE49-F238E27FC236}">
                <a16:creationId xmlns:a16="http://schemas.microsoft.com/office/drawing/2014/main" id="{4AC0FB4E-93DC-8252-E240-4A190E102450}"/>
              </a:ext>
            </a:extLst>
          </p:cNvPr>
          <p:cNvSpPr txBox="1"/>
          <p:nvPr/>
        </p:nvSpPr>
        <p:spPr>
          <a:xfrm>
            <a:off x="151540" y="2549727"/>
            <a:ext cx="3959017" cy="369332"/>
          </a:xfrm>
          <a:prstGeom prst="rect">
            <a:avLst/>
          </a:prstGeom>
          <a:noFill/>
        </p:spPr>
        <p:txBody>
          <a:bodyPr wrap="square" rtlCol="0">
            <a:spAutoFit/>
          </a:bodyPr>
          <a:lstStyle/>
          <a:p>
            <a:r>
              <a:rPr lang="fi-FI" noProof="0" dirty="0"/>
              <a:t>Energiaintensiivisyyden tarkastelu</a:t>
            </a:r>
          </a:p>
        </p:txBody>
      </p:sp>
      <p:sp>
        <p:nvSpPr>
          <p:cNvPr id="13" name="TextBox 12">
            <a:extLst>
              <a:ext uri="{FF2B5EF4-FFF2-40B4-BE49-F238E27FC236}">
                <a16:creationId xmlns:a16="http://schemas.microsoft.com/office/drawing/2014/main" id="{CDFA0B89-C2FD-01A9-DCE7-8C9132539236}"/>
              </a:ext>
            </a:extLst>
          </p:cNvPr>
          <p:cNvSpPr txBox="1"/>
          <p:nvPr/>
        </p:nvSpPr>
        <p:spPr>
          <a:xfrm>
            <a:off x="2748026" y="1491735"/>
            <a:ext cx="2454967" cy="369332"/>
          </a:xfrm>
          <a:prstGeom prst="rect">
            <a:avLst/>
          </a:prstGeom>
          <a:noFill/>
        </p:spPr>
        <p:txBody>
          <a:bodyPr wrap="square" rtlCol="0">
            <a:spAutoFit/>
          </a:bodyPr>
          <a:lstStyle/>
          <a:p>
            <a:r>
              <a:rPr lang="fi-FI" noProof="0" dirty="0"/>
              <a:t>Työpaikkademokratia</a:t>
            </a:r>
          </a:p>
        </p:txBody>
      </p:sp>
      <p:sp>
        <p:nvSpPr>
          <p:cNvPr id="14" name="TextBox 13">
            <a:extLst>
              <a:ext uri="{FF2B5EF4-FFF2-40B4-BE49-F238E27FC236}">
                <a16:creationId xmlns:a16="http://schemas.microsoft.com/office/drawing/2014/main" id="{2908F6A8-C78E-A72D-8B05-4AA4B934E7F9}"/>
              </a:ext>
            </a:extLst>
          </p:cNvPr>
          <p:cNvSpPr txBox="1"/>
          <p:nvPr/>
        </p:nvSpPr>
        <p:spPr>
          <a:xfrm>
            <a:off x="123772" y="3271580"/>
            <a:ext cx="3879267" cy="369332"/>
          </a:xfrm>
          <a:prstGeom prst="rect">
            <a:avLst/>
          </a:prstGeom>
          <a:noFill/>
        </p:spPr>
        <p:txBody>
          <a:bodyPr wrap="none" rtlCol="0">
            <a:spAutoFit/>
          </a:bodyPr>
          <a:lstStyle/>
          <a:p>
            <a:r>
              <a:rPr lang="fi-FI" noProof="0" dirty="0"/>
              <a:t>Työn tuottavuuden uudelleenajattelu</a:t>
            </a:r>
          </a:p>
        </p:txBody>
      </p:sp>
      <p:sp>
        <p:nvSpPr>
          <p:cNvPr id="15" name="TextBox 14">
            <a:extLst>
              <a:ext uri="{FF2B5EF4-FFF2-40B4-BE49-F238E27FC236}">
                <a16:creationId xmlns:a16="http://schemas.microsoft.com/office/drawing/2014/main" id="{E03CD640-A3F4-AA47-0BA3-AC2CF83816AD}"/>
              </a:ext>
            </a:extLst>
          </p:cNvPr>
          <p:cNvSpPr txBox="1"/>
          <p:nvPr/>
        </p:nvSpPr>
        <p:spPr>
          <a:xfrm>
            <a:off x="882199" y="3605598"/>
            <a:ext cx="3644524" cy="369332"/>
          </a:xfrm>
          <a:prstGeom prst="rect">
            <a:avLst/>
          </a:prstGeom>
          <a:noFill/>
        </p:spPr>
        <p:txBody>
          <a:bodyPr wrap="none" rtlCol="0">
            <a:spAutoFit/>
          </a:bodyPr>
          <a:lstStyle/>
          <a:p>
            <a:r>
              <a:rPr lang="fi-FI" noProof="0" dirty="0"/>
              <a:t>Työllisyysasteen uudelleenajattelu</a:t>
            </a:r>
          </a:p>
        </p:txBody>
      </p:sp>
      <p:sp>
        <p:nvSpPr>
          <p:cNvPr id="17" name="TextBox 16">
            <a:extLst>
              <a:ext uri="{FF2B5EF4-FFF2-40B4-BE49-F238E27FC236}">
                <a16:creationId xmlns:a16="http://schemas.microsoft.com/office/drawing/2014/main" id="{73F0ABDF-35AC-CFAE-436A-E16ECB7D39A1}"/>
              </a:ext>
            </a:extLst>
          </p:cNvPr>
          <p:cNvSpPr txBox="1"/>
          <p:nvPr/>
        </p:nvSpPr>
        <p:spPr>
          <a:xfrm>
            <a:off x="2298126" y="2937562"/>
            <a:ext cx="3355340" cy="367675"/>
          </a:xfrm>
          <a:prstGeom prst="rect">
            <a:avLst/>
          </a:prstGeom>
          <a:noFill/>
        </p:spPr>
        <p:txBody>
          <a:bodyPr wrap="square">
            <a:spAutoFit/>
          </a:bodyPr>
          <a:lstStyle/>
          <a:p>
            <a:r>
              <a:rPr lang="fi-FI" noProof="0" dirty="0"/>
              <a:t>Sosiaalipolitiikan tukeminen</a:t>
            </a:r>
          </a:p>
        </p:txBody>
      </p:sp>
      <p:sp>
        <p:nvSpPr>
          <p:cNvPr id="18" name="TextBox 17">
            <a:extLst>
              <a:ext uri="{FF2B5EF4-FFF2-40B4-BE49-F238E27FC236}">
                <a16:creationId xmlns:a16="http://schemas.microsoft.com/office/drawing/2014/main" id="{A3F74F1A-EC84-42CE-C56D-9CE58702390E}"/>
              </a:ext>
            </a:extLst>
          </p:cNvPr>
          <p:cNvSpPr txBox="1"/>
          <p:nvPr/>
        </p:nvSpPr>
        <p:spPr>
          <a:xfrm>
            <a:off x="6654239" y="2734393"/>
            <a:ext cx="2783006" cy="369332"/>
          </a:xfrm>
          <a:prstGeom prst="rect">
            <a:avLst/>
          </a:prstGeom>
          <a:noFill/>
        </p:spPr>
        <p:txBody>
          <a:bodyPr wrap="none" rtlCol="0">
            <a:spAutoFit/>
          </a:bodyPr>
          <a:lstStyle/>
          <a:p>
            <a:r>
              <a:rPr lang="fi-FI" noProof="0" dirty="0"/>
              <a:t>Perustulo ja enimmäistulo</a:t>
            </a:r>
          </a:p>
        </p:txBody>
      </p:sp>
      <p:sp>
        <p:nvSpPr>
          <p:cNvPr id="19" name="TextBox 18">
            <a:extLst>
              <a:ext uri="{FF2B5EF4-FFF2-40B4-BE49-F238E27FC236}">
                <a16:creationId xmlns:a16="http://schemas.microsoft.com/office/drawing/2014/main" id="{E5550959-0FCC-C092-E308-305C113CC199}"/>
              </a:ext>
            </a:extLst>
          </p:cNvPr>
          <p:cNvSpPr txBox="1"/>
          <p:nvPr/>
        </p:nvSpPr>
        <p:spPr>
          <a:xfrm>
            <a:off x="7381615" y="1904592"/>
            <a:ext cx="2841227" cy="369332"/>
          </a:xfrm>
          <a:prstGeom prst="rect">
            <a:avLst/>
          </a:prstGeom>
          <a:noFill/>
        </p:spPr>
        <p:txBody>
          <a:bodyPr wrap="none" rtlCol="0">
            <a:spAutoFit/>
          </a:bodyPr>
          <a:lstStyle/>
          <a:p>
            <a:r>
              <a:rPr lang="fi-FI" noProof="0" dirty="0"/>
              <a:t>Ennakoiva kohtuullinen työ</a:t>
            </a:r>
          </a:p>
        </p:txBody>
      </p:sp>
      <p:sp>
        <p:nvSpPr>
          <p:cNvPr id="20" name="TextBox 19">
            <a:extLst>
              <a:ext uri="{FF2B5EF4-FFF2-40B4-BE49-F238E27FC236}">
                <a16:creationId xmlns:a16="http://schemas.microsoft.com/office/drawing/2014/main" id="{09ED3D09-1F31-7E79-1C1A-47AB1156791E}"/>
              </a:ext>
            </a:extLst>
          </p:cNvPr>
          <p:cNvSpPr txBox="1"/>
          <p:nvPr/>
        </p:nvSpPr>
        <p:spPr>
          <a:xfrm>
            <a:off x="6979920" y="3122755"/>
            <a:ext cx="4597862" cy="369332"/>
          </a:xfrm>
          <a:prstGeom prst="rect">
            <a:avLst/>
          </a:prstGeom>
          <a:noFill/>
        </p:spPr>
        <p:txBody>
          <a:bodyPr wrap="none" rtlCol="0">
            <a:spAutoFit/>
          </a:bodyPr>
          <a:lstStyle/>
          <a:p>
            <a:r>
              <a:rPr lang="fi-FI" noProof="0" dirty="0"/>
              <a:t>Kestävän työn sukupuolivaikutusten arviointi</a:t>
            </a:r>
          </a:p>
        </p:txBody>
      </p:sp>
      <p:sp>
        <p:nvSpPr>
          <p:cNvPr id="21" name="TextBox 20">
            <a:extLst>
              <a:ext uri="{FF2B5EF4-FFF2-40B4-BE49-F238E27FC236}">
                <a16:creationId xmlns:a16="http://schemas.microsoft.com/office/drawing/2014/main" id="{8ABDF08E-DDCF-047D-E646-59D2368F6616}"/>
              </a:ext>
            </a:extLst>
          </p:cNvPr>
          <p:cNvSpPr txBox="1"/>
          <p:nvPr/>
        </p:nvSpPr>
        <p:spPr>
          <a:xfrm>
            <a:off x="6553351" y="1540245"/>
            <a:ext cx="4881336" cy="369332"/>
          </a:xfrm>
          <a:prstGeom prst="rect">
            <a:avLst/>
          </a:prstGeom>
          <a:noFill/>
        </p:spPr>
        <p:txBody>
          <a:bodyPr wrap="none" rtlCol="0">
            <a:spAutoFit/>
          </a:bodyPr>
          <a:lstStyle/>
          <a:p>
            <a:r>
              <a:rPr lang="fi-FI" noProof="0" dirty="0"/>
              <a:t>Palkattoman ja alipalkatun työn huomioiminen</a:t>
            </a:r>
          </a:p>
        </p:txBody>
      </p:sp>
      <p:sp>
        <p:nvSpPr>
          <p:cNvPr id="22" name="TextBox 21">
            <a:extLst>
              <a:ext uri="{FF2B5EF4-FFF2-40B4-BE49-F238E27FC236}">
                <a16:creationId xmlns:a16="http://schemas.microsoft.com/office/drawing/2014/main" id="{82CA3D51-0039-4C8C-A334-684925DA9C57}"/>
              </a:ext>
            </a:extLst>
          </p:cNvPr>
          <p:cNvSpPr txBox="1"/>
          <p:nvPr/>
        </p:nvSpPr>
        <p:spPr>
          <a:xfrm>
            <a:off x="8918386" y="1127774"/>
            <a:ext cx="1998496" cy="369332"/>
          </a:xfrm>
          <a:prstGeom prst="rect">
            <a:avLst/>
          </a:prstGeom>
          <a:noFill/>
        </p:spPr>
        <p:txBody>
          <a:bodyPr wrap="none" rtlCol="0">
            <a:spAutoFit/>
          </a:bodyPr>
          <a:lstStyle/>
          <a:p>
            <a:r>
              <a:rPr lang="fi-FI" noProof="0" dirty="0"/>
              <a:t>Hoivan priorisointi</a:t>
            </a:r>
          </a:p>
        </p:txBody>
      </p:sp>
      <p:sp>
        <p:nvSpPr>
          <p:cNvPr id="25" name="TextBox 24">
            <a:extLst>
              <a:ext uri="{FF2B5EF4-FFF2-40B4-BE49-F238E27FC236}">
                <a16:creationId xmlns:a16="http://schemas.microsoft.com/office/drawing/2014/main" id="{F0E2089F-3E59-6E14-3771-4834DFBD238E}"/>
              </a:ext>
            </a:extLst>
          </p:cNvPr>
          <p:cNvSpPr txBox="1"/>
          <p:nvPr/>
        </p:nvSpPr>
        <p:spPr>
          <a:xfrm>
            <a:off x="8045742" y="3959043"/>
            <a:ext cx="2607737" cy="369333"/>
          </a:xfrm>
          <a:prstGeom prst="rect">
            <a:avLst/>
          </a:prstGeom>
          <a:noFill/>
        </p:spPr>
        <p:txBody>
          <a:bodyPr wrap="square">
            <a:spAutoFit/>
          </a:bodyPr>
          <a:lstStyle/>
          <a:p>
            <a:r>
              <a:rPr lang="fi-FI" noProof="0" dirty="0"/>
              <a:t>Työn dekolonisaatio</a:t>
            </a:r>
          </a:p>
        </p:txBody>
      </p:sp>
      <p:sp>
        <p:nvSpPr>
          <p:cNvPr id="26" name="TextBox 25">
            <a:extLst>
              <a:ext uri="{FF2B5EF4-FFF2-40B4-BE49-F238E27FC236}">
                <a16:creationId xmlns:a16="http://schemas.microsoft.com/office/drawing/2014/main" id="{5A2D887A-E1CB-8460-D1A3-D4AF84BD840D}"/>
              </a:ext>
            </a:extLst>
          </p:cNvPr>
          <p:cNvSpPr txBox="1"/>
          <p:nvPr/>
        </p:nvSpPr>
        <p:spPr>
          <a:xfrm>
            <a:off x="6021010" y="3538098"/>
            <a:ext cx="5993564" cy="369332"/>
          </a:xfrm>
          <a:prstGeom prst="rect">
            <a:avLst/>
          </a:prstGeom>
          <a:noFill/>
        </p:spPr>
        <p:txBody>
          <a:bodyPr wrap="none" rtlCol="0">
            <a:spAutoFit/>
          </a:bodyPr>
          <a:lstStyle/>
          <a:p>
            <a:r>
              <a:rPr lang="fi-FI" noProof="0" dirty="0"/>
              <a:t>Uusintavan työn oikeudenmukainen globaali jakautuminen</a:t>
            </a:r>
          </a:p>
        </p:txBody>
      </p:sp>
      <p:sp>
        <p:nvSpPr>
          <p:cNvPr id="27" name="TextBox 26">
            <a:extLst>
              <a:ext uri="{FF2B5EF4-FFF2-40B4-BE49-F238E27FC236}">
                <a16:creationId xmlns:a16="http://schemas.microsoft.com/office/drawing/2014/main" id="{0F1CF0E6-1CD7-CA19-6613-4C851B702418}"/>
              </a:ext>
            </a:extLst>
          </p:cNvPr>
          <p:cNvSpPr txBox="1"/>
          <p:nvPr/>
        </p:nvSpPr>
        <p:spPr>
          <a:xfrm>
            <a:off x="3277733" y="5008935"/>
            <a:ext cx="3874907" cy="369332"/>
          </a:xfrm>
          <a:prstGeom prst="rect">
            <a:avLst/>
          </a:prstGeom>
          <a:noFill/>
        </p:spPr>
        <p:txBody>
          <a:bodyPr wrap="none" rtlCol="0">
            <a:spAutoFit/>
          </a:bodyPr>
          <a:lstStyle/>
          <a:p>
            <a:r>
              <a:rPr lang="fi-FI" noProof="0" dirty="0"/>
              <a:t>Vähemmän työkeskeinen yhteiskunta</a:t>
            </a:r>
          </a:p>
        </p:txBody>
      </p:sp>
      <p:sp>
        <p:nvSpPr>
          <p:cNvPr id="28" name="TextBox 27">
            <a:extLst>
              <a:ext uri="{FF2B5EF4-FFF2-40B4-BE49-F238E27FC236}">
                <a16:creationId xmlns:a16="http://schemas.microsoft.com/office/drawing/2014/main" id="{20D2D8ED-A6C1-4511-F565-175B86CC010C}"/>
              </a:ext>
            </a:extLst>
          </p:cNvPr>
          <p:cNvSpPr txBox="1"/>
          <p:nvPr/>
        </p:nvSpPr>
        <p:spPr>
          <a:xfrm>
            <a:off x="2095404" y="5422566"/>
            <a:ext cx="3254352" cy="369332"/>
          </a:xfrm>
          <a:prstGeom prst="rect">
            <a:avLst/>
          </a:prstGeom>
          <a:noFill/>
        </p:spPr>
        <p:txBody>
          <a:bodyPr wrap="none" rtlCol="0">
            <a:spAutoFit/>
          </a:bodyPr>
          <a:lstStyle/>
          <a:p>
            <a:r>
              <a:rPr lang="fi-FI" noProof="0" dirty="0"/>
              <a:t>Käsityöläisyyden arvostaminen</a:t>
            </a:r>
          </a:p>
        </p:txBody>
      </p:sp>
      <p:sp>
        <p:nvSpPr>
          <p:cNvPr id="29" name="TextBox 28">
            <a:extLst>
              <a:ext uri="{FF2B5EF4-FFF2-40B4-BE49-F238E27FC236}">
                <a16:creationId xmlns:a16="http://schemas.microsoft.com/office/drawing/2014/main" id="{854F32D8-BB39-759C-F2E4-7ED49417F828}"/>
              </a:ext>
            </a:extLst>
          </p:cNvPr>
          <p:cNvSpPr txBox="1"/>
          <p:nvPr/>
        </p:nvSpPr>
        <p:spPr>
          <a:xfrm>
            <a:off x="1294057" y="5935563"/>
            <a:ext cx="3711657" cy="369332"/>
          </a:xfrm>
          <a:prstGeom prst="rect">
            <a:avLst/>
          </a:prstGeom>
          <a:noFill/>
        </p:spPr>
        <p:txBody>
          <a:bodyPr wrap="none" rtlCol="0">
            <a:spAutoFit/>
          </a:bodyPr>
          <a:lstStyle/>
          <a:p>
            <a:r>
              <a:rPr lang="fi-FI" noProof="0" dirty="0"/>
              <a:t>Vapautuminen työn avulla, ei työstä</a:t>
            </a:r>
          </a:p>
        </p:txBody>
      </p:sp>
      <p:sp>
        <p:nvSpPr>
          <p:cNvPr id="30" name="TextBox 29">
            <a:extLst>
              <a:ext uri="{FF2B5EF4-FFF2-40B4-BE49-F238E27FC236}">
                <a16:creationId xmlns:a16="http://schemas.microsoft.com/office/drawing/2014/main" id="{9103B182-881D-07EA-A3E8-03A5E89FC4C9}"/>
              </a:ext>
            </a:extLst>
          </p:cNvPr>
          <p:cNvSpPr txBox="1"/>
          <p:nvPr/>
        </p:nvSpPr>
        <p:spPr>
          <a:xfrm>
            <a:off x="5480746" y="5526451"/>
            <a:ext cx="5222776" cy="369332"/>
          </a:xfrm>
          <a:prstGeom prst="rect">
            <a:avLst/>
          </a:prstGeom>
          <a:noFill/>
        </p:spPr>
        <p:txBody>
          <a:bodyPr wrap="none" rtlCol="0">
            <a:spAutoFit/>
          </a:bodyPr>
          <a:lstStyle/>
          <a:p>
            <a:r>
              <a:rPr lang="fi-FI" noProof="0" dirty="0"/>
              <a:t>Mahdollisuus kieltäytyä merkityksettömästä työstä</a:t>
            </a:r>
          </a:p>
        </p:txBody>
      </p:sp>
    </p:spTree>
    <p:extLst>
      <p:ext uri="{BB962C8B-B14F-4D97-AF65-F5344CB8AC3E}">
        <p14:creationId xmlns:p14="http://schemas.microsoft.com/office/powerpoint/2010/main" val="2281016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29598-4B1E-5DC6-AD61-65800973BC0D}"/>
              </a:ext>
            </a:extLst>
          </p:cNvPr>
          <p:cNvSpPr>
            <a:spLocks noGrp="1"/>
          </p:cNvSpPr>
          <p:nvPr>
            <p:ph type="title"/>
          </p:nvPr>
        </p:nvSpPr>
        <p:spPr>
          <a:xfrm>
            <a:off x="2558716" y="955309"/>
            <a:ext cx="7074568" cy="2898975"/>
          </a:xfrm>
        </p:spPr>
        <p:txBody>
          <a:bodyPr vert="horz" lIns="91440" tIns="45720" rIns="91440" bIns="45720" rtlCol="0" anchor="b">
            <a:normAutofit/>
          </a:bodyPr>
          <a:lstStyle/>
          <a:p>
            <a:pPr algn="ctr"/>
            <a:r>
              <a:rPr lang="en-US" sz="6600" kern="1200" dirty="0" err="1">
                <a:solidFill>
                  <a:schemeClr val="accent6"/>
                </a:solidFill>
                <a:latin typeface="+mj-lt"/>
                <a:ea typeface="+mj-ea"/>
                <a:cs typeface="+mj-cs"/>
              </a:rPr>
              <a:t>Aikamme</a:t>
            </a:r>
            <a:r>
              <a:rPr lang="en-US" sz="6600" kern="1200" dirty="0">
                <a:solidFill>
                  <a:schemeClr val="accent6"/>
                </a:solidFill>
                <a:latin typeface="+mj-lt"/>
                <a:ea typeface="+mj-ea"/>
                <a:cs typeface="+mj-cs"/>
              </a:rPr>
              <a:t> 3 </a:t>
            </a:r>
            <a:r>
              <a:rPr lang="en-US" sz="6600" kern="1200" dirty="0" err="1">
                <a:solidFill>
                  <a:schemeClr val="accent6"/>
                </a:solidFill>
                <a:latin typeface="+mj-lt"/>
                <a:ea typeface="+mj-ea"/>
                <a:cs typeface="+mj-cs"/>
              </a:rPr>
              <a:t>suurta</a:t>
            </a:r>
            <a:r>
              <a:rPr lang="en-US" sz="6600" kern="1200" dirty="0">
                <a:solidFill>
                  <a:schemeClr val="accent6"/>
                </a:solidFill>
                <a:latin typeface="+mj-lt"/>
                <a:ea typeface="+mj-ea"/>
                <a:cs typeface="+mj-cs"/>
              </a:rPr>
              <a:t> </a:t>
            </a:r>
            <a:r>
              <a:rPr lang="en-US" sz="6600" kern="1200" dirty="0" err="1">
                <a:solidFill>
                  <a:schemeClr val="accent6"/>
                </a:solidFill>
                <a:latin typeface="+mj-lt"/>
                <a:ea typeface="+mj-ea"/>
                <a:cs typeface="+mj-cs"/>
              </a:rPr>
              <a:t>tarinaa</a:t>
            </a:r>
            <a:endParaRPr lang="en-US" sz="6600" kern="1200" dirty="0">
              <a:solidFill>
                <a:schemeClr val="accent6"/>
              </a:solidFill>
              <a:latin typeface="+mj-lt"/>
              <a:ea typeface="+mj-ea"/>
              <a:cs typeface="+mj-cs"/>
            </a:endParaRPr>
          </a:p>
        </p:txBody>
      </p:sp>
      <p:sp>
        <p:nvSpPr>
          <p:cNvPr id="3" name="Text Placeholder 2">
            <a:extLst>
              <a:ext uri="{FF2B5EF4-FFF2-40B4-BE49-F238E27FC236}">
                <a16:creationId xmlns:a16="http://schemas.microsoft.com/office/drawing/2014/main" id="{E6C9E1D2-E78C-34B0-9263-18597832165D}"/>
              </a:ext>
            </a:extLst>
          </p:cNvPr>
          <p:cNvSpPr>
            <a:spLocks noGrp="1"/>
          </p:cNvSpPr>
          <p:nvPr>
            <p:ph type="body" idx="1"/>
          </p:nvPr>
        </p:nvSpPr>
        <p:spPr>
          <a:xfrm>
            <a:off x="2634916" y="4533813"/>
            <a:ext cx="6930189" cy="938463"/>
          </a:xfrm>
        </p:spPr>
        <p:txBody>
          <a:bodyPr vert="horz" lIns="91440" tIns="45720" rIns="91440" bIns="45720" rtlCol="0">
            <a:normAutofit/>
          </a:bodyPr>
          <a:lstStyle/>
          <a:p>
            <a:pPr algn="ctr"/>
            <a:r>
              <a:rPr lang="en-US" sz="2000" b="0" i="0" u="none" strike="noStrike" kern="1200">
                <a:solidFill>
                  <a:schemeClr val="accent6"/>
                </a:solidFill>
                <a:effectLst/>
                <a:latin typeface="+mn-lt"/>
                <a:ea typeface="+mn-ea"/>
                <a:cs typeface="+mn-cs"/>
              </a:rPr>
              <a:t>Macy, J., &amp; Johnstone, C. (2012). </a:t>
            </a:r>
            <a:r>
              <a:rPr lang="en-US" sz="2000" b="0" i="1" u="none" strike="noStrike" kern="1200">
                <a:solidFill>
                  <a:schemeClr val="accent6"/>
                </a:solidFill>
                <a:effectLst/>
                <a:latin typeface="+mn-lt"/>
                <a:ea typeface="+mn-ea"/>
                <a:cs typeface="+mn-cs"/>
              </a:rPr>
              <a:t>Active hope: How to face the mess we're in without going crazy</a:t>
            </a:r>
            <a:r>
              <a:rPr lang="en-US" sz="2000" b="0" i="0" u="none" strike="noStrike" kern="1200">
                <a:solidFill>
                  <a:schemeClr val="accent6"/>
                </a:solidFill>
                <a:effectLst/>
                <a:latin typeface="+mn-lt"/>
                <a:ea typeface="+mn-ea"/>
                <a:cs typeface="+mn-cs"/>
              </a:rPr>
              <a:t>. New World Library.</a:t>
            </a:r>
            <a:endParaRPr lang="en-US" sz="2000" kern="1200">
              <a:solidFill>
                <a:schemeClr val="accent6"/>
              </a:solidFill>
              <a:latin typeface="+mn-lt"/>
              <a:ea typeface="+mn-ea"/>
              <a:cs typeface="+mn-cs"/>
            </a:endParaRPr>
          </a:p>
        </p:txBody>
      </p:sp>
      <p:sp>
        <p:nvSpPr>
          <p:cNvPr id="5" name="TextBox 4">
            <a:extLst>
              <a:ext uri="{FF2B5EF4-FFF2-40B4-BE49-F238E27FC236}">
                <a16:creationId xmlns:a16="http://schemas.microsoft.com/office/drawing/2014/main" id="{33C86B19-6CFC-2462-D09A-744F151AE069}"/>
              </a:ext>
            </a:extLst>
          </p:cNvPr>
          <p:cNvSpPr txBox="1"/>
          <p:nvPr/>
        </p:nvSpPr>
        <p:spPr>
          <a:xfrm>
            <a:off x="10651233" y="6443128"/>
            <a:ext cx="1283428" cy="276999"/>
          </a:xfrm>
          <a:prstGeom prst="rect">
            <a:avLst/>
          </a:prstGeom>
          <a:noFill/>
        </p:spPr>
        <p:txBody>
          <a:bodyPr wrap="none" rtlCol="0">
            <a:spAutoFit/>
          </a:bodyPr>
          <a:lstStyle/>
          <a:p>
            <a:r>
              <a:rPr lang="en-FI" sz="1200" dirty="0"/>
              <a:t>E. Houtbeckers </a:t>
            </a:r>
          </a:p>
        </p:txBody>
      </p:sp>
    </p:spTree>
    <p:extLst>
      <p:ext uri="{BB962C8B-B14F-4D97-AF65-F5344CB8AC3E}">
        <p14:creationId xmlns:p14="http://schemas.microsoft.com/office/powerpoint/2010/main" val="362392447"/>
      </p:ext>
    </p:extLst>
  </p:cSld>
  <p:clrMapOvr>
    <a:masterClrMapping/>
  </p:clrMapOvr>
</p:sld>
</file>

<file path=ppt/theme/theme1.xml><?xml version="1.0" encoding="utf-8"?>
<a:theme xmlns:a="http://schemas.openxmlformats.org/drawingml/2006/main" name="RocaVTI">
  <a:themeElements>
    <a:clrScheme name="Custom 101">
      <a:dk1>
        <a:sysClr val="windowText" lastClr="000000"/>
      </a:dk1>
      <a:lt1>
        <a:sysClr val="window" lastClr="FFFFFF"/>
      </a:lt1>
      <a:dk2>
        <a:srgbClr val="463443"/>
      </a:dk2>
      <a:lt2>
        <a:srgbClr val="F3F0E9"/>
      </a:lt2>
      <a:accent1>
        <a:srgbClr val="D45E5E"/>
      </a:accent1>
      <a:accent2>
        <a:srgbClr val="D49D8C"/>
      </a:accent2>
      <a:accent3>
        <a:srgbClr val="BF873A"/>
      </a:accent3>
      <a:accent4>
        <a:srgbClr val="C05050"/>
      </a:accent4>
      <a:accent5>
        <a:srgbClr val="A89F68"/>
      </a:accent5>
      <a:accent6>
        <a:srgbClr val="8F6B8A"/>
      </a:accent6>
      <a:hlink>
        <a:srgbClr val="D75681"/>
      </a:hlink>
      <a:folHlink>
        <a:srgbClr val="6C9D92"/>
      </a:folHlink>
    </a:clrScheme>
    <a:fontScheme name="Custom 36">
      <a:majorFont>
        <a:latin typeface="Georgia Pro Semi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caVTI" id="{D79FE1D1-0489-4A69-8531-D0B8CDC31CBE}" vid="{CEBA7FE6-C04B-474E-964F-B022887AD1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97</TotalTime>
  <Words>1389</Words>
  <Application>Microsoft Macintosh PowerPoint</Application>
  <PresentationFormat>Widescreen</PresentationFormat>
  <Paragraphs>242</Paragraphs>
  <Slides>18</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Aptos</vt:lpstr>
      <vt:lpstr>Aptos Display</vt:lpstr>
      <vt:lpstr>Arial</vt:lpstr>
      <vt:lpstr>Avenir Next LT Pro</vt:lpstr>
      <vt:lpstr>Avenir Next LT Pro Light</vt:lpstr>
      <vt:lpstr>Garamond</vt:lpstr>
      <vt:lpstr>Georgia Pro Semibold</vt:lpstr>
      <vt:lpstr>Times New Roman</vt:lpstr>
      <vt:lpstr>RocaVTI</vt:lpstr>
      <vt:lpstr>Office Theme</vt:lpstr>
      <vt:lpstr>Kohtuutyö muutosvoimana</vt:lpstr>
      <vt:lpstr>Työn ja toimeentulon ekofeministinen ja etnografinen yhteiskuntatieteellinen ympäristötutkimus</vt:lpstr>
      <vt:lpstr>PowerPoint Presentation</vt:lpstr>
      <vt:lpstr>Käsitteistä</vt:lpstr>
      <vt:lpstr>Työ ja toimeentulo monikriisien aikana</vt:lpstr>
      <vt:lpstr>Vihertyvä työelämä</vt:lpstr>
      <vt:lpstr>Kuumeneva ilmasto ja ammatit  (Taipale &amp; Houtbeckers 2021)</vt:lpstr>
      <vt:lpstr>PowerPoint Presentation</vt:lpstr>
      <vt:lpstr>Aikamme 3 suurta tarinaa</vt:lpstr>
      <vt:lpstr>(1) Jatkaminen tavanomaiseen tapaan</vt:lpstr>
      <vt:lpstr>(2) Suuri hajoaminen</vt:lpstr>
      <vt:lpstr>(3) Suuri käänne</vt:lpstr>
      <vt:lpstr>Suuri käänne</vt:lpstr>
      <vt:lpstr>Suuri käänne</vt:lpstr>
      <vt:lpstr>PowerPoint Presentation</vt:lpstr>
      <vt:lpstr>Kolme toimeen tulemisen tutkimuskontekstia</vt:lpstr>
      <vt:lpstr>Työ ja toimeentulo kestävyysmurroksessa</vt:lpstr>
      <vt:lpstr>Kohtuutyö</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Eeva Houtbeckers</dc:creator>
  <cp:lastModifiedBy>Eeva Houtbeckers</cp:lastModifiedBy>
  <cp:revision>195</cp:revision>
  <dcterms:created xsi:type="dcterms:W3CDTF">2025-09-17T14:29:42Z</dcterms:created>
  <dcterms:modified xsi:type="dcterms:W3CDTF">2025-10-09T14:32:16Z</dcterms:modified>
</cp:coreProperties>
</file>