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304" r:id="rId4"/>
    <p:sldId id="305" r:id="rId5"/>
    <p:sldId id="306" r:id="rId6"/>
    <p:sldId id="307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14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4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24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7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00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06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17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76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55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62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4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EAF2-C468-4A63-B6A8-1221EF95C98B}" type="datetimeFigureOut">
              <a:rPr lang="fi-FI" smtClean="0"/>
              <a:t>7.10.2025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5A6F-6D9F-4E0E-B6D6-7C320B5D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3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AD8D75E-5091-60E7-943F-11945A57564E}"/>
              </a:ext>
            </a:extLst>
          </p:cNvPr>
          <p:cNvSpPr txBox="1"/>
          <p:nvPr/>
        </p:nvSpPr>
        <p:spPr>
          <a:xfrm>
            <a:off x="582706" y="2097742"/>
            <a:ext cx="3603812" cy="3592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Batang" panose="020B0503020000020004" pitchFamily="18" charset="-127"/>
                <a:cs typeface="Calibri" panose="020F0502020204030204" pitchFamily="34" charset="0"/>
              </a:rPr>
              <a:t>Veijo Ojanaho 10.10.2025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2000" b="1" dirty="0">
              <a:solidFill>
                <a:schemeClr val="tx2"/>
              </a:solidFill>
              <a:latin typeface="Aptos" panose="020B0004020202020204" pitchFamily="34" charset="0"/>
              <a:ea typeface="Batang" panose="020B0503020000020004" pitchFamily="18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Batang" panose="020B0503020000020004" pitchFamily="18" charset="-127"/>
                <a:cs typeface="Calibri" panose="020F0502020204030204" pitchFamily="34" charset="0"/>
              </a:rPr>
              <a:t>Kohtuus vaarassa 10- seminaari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3600" b="1" dirty="0">
              <a:solidFill>
                <a:schemeClr val="tx2"/>
              </a:solidFill>
              <a:latin typeface="Calibri" panose="020F0502020204030204" pitchFamily="34" charset="0"/>
              <a:ea typeface="Batang" panose="020B0503020000020004" pitchFamily="18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dirty="0">
                <a:solidFill>
                  <a:schemeClr val="tx2"/>
                </a:solidFill>
                <a:latin typeface="Aptos" panose="020B0004020202020204" pitchFamily="34" charset="0"/>
                <a:ea typeface="Batang" panose="020B0503020000020004" pitchFamily="18" charset="-127"/>
                <a:cs typeface="Calibri" panose="020F0502020204030204" pitchFamily="34" charset="0"/>
              </a:rPr>
              <a:t>Luonto, planeetta ja kestävyys talouspuheessa</a:t>
            </a:r>
          </a:p>
        </p:txBody>
      </p:sp>
      <p:pic>
        <p:nvPicPr>
          <p:cNvPr id="6" name="Kuva 5" descr="Kuva, joka sisältää kohteen teksti, Fontti, juliste, keltainen&#10;&#10;Tekoälyllä luotu sisältö voi olla virheellistä.">
            <a:extLst>
              <a:ext uri="{FF2B5EF4-FFF2-40B4-BE49-F238E27FC236}">
                <a16:creationId xmlns:a16="http://schemas.microsoft.com/office/drawing/2014/main" id="{902DF94B-9284-8DEE-6A26-223398E43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7" y="170611"/>
            <a:ext cx="2575917" cy="166715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FE4BEC3-071C-CD44-1726-10297E929F0A}"/>
              </a:ext>
            </a:extLst>
          </p:cNvPr>
          <p:cNvSpPr txBox="1"/>
          <p:nvPr/>
        </p:nvSpPr>
        <p:spPr>
          <a:xfrm>
            <a:off x="5308936" y="887788"/>
            <a:ext cx="6058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Kohtuus- seminaarin ensimmäinen iltapäivä pureutuu paikalliseen ja planetaariseen talouteen eri näkökulmista.</a:t>
            </a:r>
          </a:p>
          <a:p>
            <a:endParaRPr lang="fi-FI" sz="2400" b="1" dirty="0"/>
          </a:p>
          <a:p>
            <a:endParaRPr lang="fi-FI" sz="2400" b="1" dirty="0"/>
          </a:p>
          <a:p>
            <a:r>
              <a:rPr lang="fi-FI" sz="2400" dirty="0"/>
              <a:t>Veijo Ojanaho (pj.): Luonto, planeetta ja kestävyys talouspuheessa</a:t>
            </a:r>
          </a:p>
          <a:p>
            <a:r>
              <a:rPr lang="fi-FI" sz="2400" dirty="0"/>
              <a:t>Teppo Eskelinen: Talous ja tulevaisuus</a:t>
            </a:r>
          </a:p>
          <a:p>
            <a:r>
              <a:rPr lang="fi-FI" sz="2400" dirty="0"/>
              <a:t>Maarit Laihonen: Näkyvä ja näkymätön energia</a:t>
            </a:r>
          </a:p>
          <a:p>
            <a:r>
              <a:rPr lang="fi-FI" sz="2400" dirty="0"/>
              <a:t>Valtteri Aaltonen: Monilajinen hyvinvointi</a:t>
            </a:r>
          </a:p>
          <a:p>
            <a:r>
              <a:rPr lang="fi-FI" sz="2400" dirty="0"/>
              <a:t>Tuomo Alhojärvi: Kriisit ja siirtolaisuus</a:t>
            </a:r>
          </a:p>
          <a:p>
            <a:r>
              <a:rPr lang="fi-FI" sz="2400" dirty="0"/>
              <a:t>Eeva </a:t>
            </a:r>
            <a:r>
              <a:rPr lang="fi-FI" sz="2400" dirty="0" err="1"/>
              <a:t>Houtbeckers</a:t>
            </a:r>
            <a:r>
              <a:rPr lang="fi-FI" sz="2400" dirty="0"/>
              <a:t>: Kohtuutyö muutosvoimana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3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890A8-01F5-F6AF-4468-A0BBE919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0" y="442565"/>
            <a:ext cx="9581179" cy="75948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Aptos" panose="020B0004020202020204" pitchFamily="34" charset="0"/>
              </a:rPr>
              <a:t>Valtavirran taloustieteen lähtökohtia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5EBFCF-0A87-B338-2AFC-B8D03589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970" y="1451899"/>
            <a:ext cx="9882717" cy="5075015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Pääomalla ei ole kotimaata.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Kapitalistisen talousjärjestelmän perusta on pääoman kasautuminen, keskittyminen ja alueellinen laajentuminen.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Jatkuva kasvu on välttämättömyys.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Rahaa on jatkuvasti niukasti, mutta resursseja rajattomasti.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Talouskuri, kotitalous ja valtiontalous rinnastuvat.</a:t>
            </a:r>
            <a:endParaRPr lang="fi-FI" sz="3200" b="1" dirty="0">
              <a:solidFill>
                <a:schemeClr val="tx2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  <a:cs typeface="Times New Roman" panose="02020603050405020304" pitchFamily="18" charset="0"/>
              </a:rPr>
              <a:t>Metodologinen individualismi 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  <a:cs typeface="Times New Roman" panose="02020603050405020304" pitchFamily="18" charset="0"/>
              </a:rPr>
              <a:t>Metodologinen instrumentalismi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  <a:cs typeface="Times New Roman" panose="02020603050405020304" pitchFamily="18" charset="0"/>
              </a:rPr>
              <a:t>Talouden luonnollinen pyrkimys tasapainoon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i-FI" sz="3600" b="1" dirty="0">
              <a:solidFill>
                <a:schemeClr val="tx2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i-FI" sz="20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4" name="Kuva 3" descr="Kuva, joka sisältää kohteen teksti, Fontti, juliste, keltainen&#10;&#10;Tekoälyllä luotu sisältö voi olla virheellistä.">
            <a:extLst>
              <a:ext uri="{FF2B5EF4-FFF2-40B4-BE49-F238E27FC236}">
                <a16:creationId xmlns:a16="http://schemas.microsoft.com/office/drawing/2014/main" id="{6DD4EC78-4C23-5651-E241-7709F7D6F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99" y="5307105"/>
            <a:ext cx="2575917" cy="14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177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E1D3E-5448-1AA9-0EAD-F5F4105A9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EE879A-C899-4BB1-3BCA-F85E1A01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4" y="397742"/>
            <a:ext cx="10515600" cy="759482"/>
          </a:xfrm>
        </p:spPr>
        <p:txBody>
          <a:bodyPr>
            <a:normAutofit fontScale="90000"/>
          </a:bodyPr>
          <a:lstStyle/>
          <a:p>
            <a:r>
              <a:rPr lang="fi-FI" sz="4900" b="1" dirty="0">
                <a:latin typeface="Aptos" panose="020B0004020202020204" pitchFamily="34" charset="0"/>
              </a:rPr>
              <a:t>Luonto talouspuheessa</a:t>
            </a:r>
            <a:br>
              <a:rPr lang="fi-FI" dirty="0">
                <a:latin typeface="Aptos" panose="020B0004020202020204" pitchFamily="34" charset="0"/>
              </a:rPr>
            </a:br>
            <a:endParaRPr lang="fi-FI" dirty="0">
              <a:latin typeface="Aptos" panose="020B00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AF3832-1EEE-9CF3-9156-9F5F64C62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47" y="891492"/>
            <a:ext cx="10044081" cy="507501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i-FI" sz="1600" b="1" dirty="0">
              <a:solidFill>
                <a:srgbClr val="009CEB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Talouspuheessa korostuu ihmisten ylivertaisuus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Luontopääoman ehtyminen tai luonnonvarojen kulutus ei näy talouskirjanpidossa.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Luonto ulkoisvaikutusta ja rajaton resurssivarasto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Päämäärä on ihmisten tarpeiden ja halujen palvonta. Kyllä teknologia hoitaa!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Unohtuu, että luontopääoma on tärkein varallisuuden muoto.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Luontokato ja ilmastomuutos sekä yhteiskuntarauhan että kansallisen turvallisuuden kysymys.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dirty="0">
              <a:latin typeface="Aptos" panose="020B00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”Ihminen tarvitsee luontoa, mutta luonto ei tarvitse ihmistä, se on tosiasia. Luonto voi todella mainiosti, vaikka ihminen häviäisi maapallolta”, Janne Kotiaho.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000" dirty="0">
              <a:latin typeface="Aptos" panose="020B0004020202020204" pitchFamily="34" charset="0"/>
            </a:endParaRPr>
          </a:p>
        </p:txBody>
      </p:sp>
      <p:pic>
        <p:nvPicPr>
          <p:cNvPr id="4" name="Kuva 3" descr="Kuva, joka sisältää kohteen teksti, Fontti, juliste, keltainen&#10;&#10;Tekoälyllä luotu sisältö voi olla virheellistä.">
            <a:extLst>
              <a:ext uri="{FF2B5EF4-FFF2-40B4-BE49-F238E27FC236}">
                <a16:creationId xmlns:a16="http://schemas.microsoft.com/office/drawing/2014/main" id="{A623C796-76DF-14C2-ACA9-BE614A38D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47" y="5836023"/>
            <a:ext cx="2575917" cy="9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92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0470A-6CB2-D0C3-C44C-3A3C9AFFD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7B4FE3-EEE6-31D4-EAC2-61F00628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565"/>
            <a:ext cx="10515600" cy="759482"/>
          </a:xfrm>
        </p:spPr>
        <p:txBody>
          <a:bodyPr>
            <a:normAutofit fontScale="90000"/>
          </a:bodyPr>
          <a:lstStyle/>
          <a:p>
            <a:r>
              <a:rPr lang="fi-FI" sz="4900" b="1" dirty="0">
                <a:latin typeface="Aptos" panose="020B0004020202020204" pitchFamily="34" charset="0"/>
              </a:rPr>
              <a:t>Planeetta talouspuheessa</a:t>
            </a:r>
            <a:br>
              <a:rPr lang="fi-FI" dirty="0">
                <a:latin typeface="Aptos" panose="020B0004020202020204" pitchFamily="34" charset="0"/>
              </a:rPr>
            </a:br>
            <a:endParaRPr lang="fi-FI" dirty="0">
              <a:latin typeface="Aptos" panose="020B0004020202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A4CD9D5-980F-C9EB-03CC-65D98C78CAE1}"/>
              </a:ext>
            </a:extLst>
          </p:cNvPr>
          <p:cNvSpPr txBox="1"/>
          <p:nvPr/>
        </p:nvSpPr>
        <p:spPr>
          <a:xfrm>
            <a:off x="1029894" y="1202047"/>
            <a:ext cx="969084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Aptos" panose="020B0004020202020204" pitchFamily="34" charset="0"/>
              </a:rPr>
              <a:t>Talouspuhe ei tunnista planeetan kestokyvyn kriteerejä todellisessa toiminnassa.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Aptos" panose="020B0004020202020204" pitchFamily="34" charset="0"/>
              </a:rPr>
              <a:t>Hallitusten ohjauskeinot eivät riittävästi huomioi planetaarisia rajoja.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Aptos" panose="020B0004020202020204" pitchFamily="34" charset="0"/>
              </a:rPr>
              <a:t>Euroopan ja Suomen elämäntapa heikentää luontokatoa ja ilmastotoimien vaikuttavuutta </a:t>
            </a:r>
            <a:r>
              <a:rPr lang="fi-FI" sz="2000" dirty="0">
                <a:latin typeface="Aptos" panose="020B0004020202020204" pitchFamily="34" charset="0"/>
              </a:rPr>
              <a:t>(EEA).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Aptos" panose="020B0004020202020204" pitchFamily="34" charset="0"/>
              </a:rPr>
              <a:t>Planeetan hyvinvointi rakentuu yhdeksän kriteerin varaan. Ylitys johtaa  ekologiseen velkaan.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Aptos" panose="020B0004020202020204" pitchFamily="34" charset="0"/>
              </a:rPr>
              <a:t>Näistä rajoista seitsemän on jo ylitetty </a:t>
            </a:r>
            <a:r>
              <a:rPr lang="fi-FI" sz="2000" dirty="0">
                <a:latin typeface="Aptos" panose="020B0004020202020204" pitchFamily="34" charset="0"/>
              </a:rPr>
              <a:t>(</a:t>
            </a:r>
            <a:r>
              <a:rPr lang="fi-FI" sz="2000" dirty="0" err="1">
                <a:latin typeface="Aptos" panose="020B0004020202020204" pitchFamily="34" charset="0"/>
              </a:rPr>
              <a:t>Potsam</a:t>
            </a:r>
            <a:r>
              <a:rPr lang="fi-FI" sz="2000" dirty="0">
                <a:latin typeface="Aptos" panose="020B0004020202020204" pitchFamily="34" charset="0"/>
              </a:rPr>
              <a:t> </a:t>
            </a:r>
            <a:r>
              <a:rPr lang="fi-FI" sz="2000" dirty="0" err="1">
                <a:latin typeface="Aptos" panose="020B0004020202020204" pitchFamily="34" charset="0"/>
              </a:rPr>
              <a:t>Institut</a:t>
            </a:r>
            <a:r>
              <a:rPr lang="fi-FI" sz="2000" dirty="0">
                <a:latin typeface="Aptos" panose="020B0004020202020204" pitchFamily="34" charset="0"/>
              </a:rPr>
              <a:t> 9/2025).</a:t>
            </a:r>
            <a:endParaRPr lang="fi-FI" sz="2400" dirty="0">
              <a:latin typeface="Aptos" panose="020B00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latin typeface="Aptos" panose="020B0004020202020204" pitchFamily="34" charset="0"/>
              </a:rPr>
              <a:t>2000 –luvulla maapallon kantokyky ja sen heikkeneminen ovat korostuneet: luonnonvarojen hallinta, liikakalastus, muovisaasteet, alueelliset ekokriisit, luonnon ääri-ilmiöt,  pakolaisuus, Amazonin keikahduspiste ylitetty?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i-FI" sz="2400" dirty="0">
              <a:latin typeface="Aptos" panose="020B0004020202020204" pitchFamily="34" charset="0"/>
            </a:endParaRPr>
          </a:p>
        </p:txBody>
      </p:sp>
      <p:pic>
        <p:nvPicPr>
          <p:cNvPr id="8" name="Kuva 7" descr="Kuva, joka sisältää kohteen teksti, Fontti, juliste, keltainen&#10;&#10;Tekoälyllä luotu sisältö voi olla virheellistä.">
            <a:extLst>
              <a:ext uri="{FF2B5EF4-FFF2-40B4-BE49-F238E27FC236}">
                <a16:creationId xmlns:a16="http://schemas.microsoft.com/office/drawing/2014/main" id="{50FDDF38-B063-6A9F-0B75-4B488EC66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01" y="5724277"/>
            <a:ext cx="2575917" cy="10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93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FE50D-809E-191F-974E-D0CC7AC03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4ACF66-A11D-7092-5B8A-6DF98D27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69" y="412751"/>
            <a:ext cx="10515600" cy="759482"/>
          </a:xfrm>
        </p:spPr>
        <p:txBody>
          <a:bodyPr>
            <a:normAutofit fontScale="90000"/>
          </a:bodyPr>
          <a:lstStyle/>
          <a:p>
            <a:r>
              <a:rPr lang="fi-FI" sz="4900" b="1" dirty="0">
                <a:latin typeface="Aptos" panose="020B0004020202020204" pitchFamily="34" charset="0"/>
              </a:rPr>
              <a:t>Kestävyys talouspuheessa</a:t>
            </a:r>
            <a:br>
              <a:rPr lang="fi-FI" dirty="0">
                <a:latin typeface="Aptos" panose="020B0004020202020204" pitchFamily="34" charset="0"/>
              </a:rPr>
            </a:br>
            <a:endParaRPr lang="fi-FI" dirty="0">
              <a:latin typeface="Aptos" panose="020B00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5871C0-7A88-5556-8B00-9C603257F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31" y="891492"/>
            <a:ext cx="9945470" cy="507501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i-FI" sz="1600" b="1" dirty="0">
              <a:solidFill>
                <a:srgbClr val="009CEB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Taloudellinen, sosiaalinen ja ekologinen kestävyys  &gt;&gt; talous määrää, vaikka ekologinen pitäisi olla kaiken perusta.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Puhe vihreästä kasvusta tai siirtymästä johtaa harhaan &gt;&gt; kasvu voi jatkua planeetan ekologisista rajoista ja uusiutumiskyvystä välittämättä.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Talouskasvun ja luonnonvarojen kasvun välinen absoluuttinen irtikytkentä vielä toteutumatta.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Hakkuumäärät olennaisia nielujen hallinnassa ja Suomen hiilineutraalisuuden tavoittelussa 2035.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Vuonna 2024 maailma  kulutti enemmän fossiilienergiaa kuin koskaan aiemmin ihmiskunnan historiassa.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latin typeface="Aptos" panose="020B0004020202020204" pitchFamily="34" charset="0"/>
              </a:rPr>
              <a:t>Suomi on saavuttanut noin 86 prosenttia YK:n kestävän kehityksen 17 tavoitteesta, mutta hyvinvointi on rakentunut huomattavan ekologisen velan varaan.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14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4" name="Kuva 3" descr="Kuva, joka sisältää kohteen teksti, Fontti, juliste, keltainen&#10;&#10;Tekoälyllä luotu sisältö voi olla virheellistä.">
            <a:extLst>
              <a:ext uri="{FF2B5EF4-FFF2-40B4-BE49-F238E27FC236}">
                <a16:creationId xmlns:a16="http://schemas.microsoft.com/office/drawing/2014/main" id="{1C67AA6F-2040-B9A3-287F-F05ED4DC4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43" y="5620871"/>
            <a:ext cx="2575917" cy="10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47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B457B-84E2-7EBE-8091-3037BA67A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54AF7-38B4-2686-0B9C-DF2236A5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4" y="139603"/>
            <a:ext cx="10515600" cy="759482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Aptos" panose="020B0004020202020204" pitchFamily="34" charset="0"/>
              </a:rPr>
              <a:t>Mitä tehdä jatkossa?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6EEC43-8D4F-A429-EC7A-5F5708436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4" y="785223"/>
            <a:ext cx="10880834" cy="507501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i-FI" sz="1600" b="1" dirty="0">
              <a:solidFill>
                <a:srgbClr val="009CEB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Talous on luonnon voimavaroihin ja ihmisen panoksiin pohjautuva ekososiaalinen prosessi.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Päätöksentekijöiltä puuttuvat selkeät ja määrätietoiset toimintasuunnitelmat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Puuttuvat ymmärrettävät kynnysarvot ekologiselle ja sosiaaliselle kestävyydelle.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Ekologinen velka tärkeämpi kuin fiskaalinen velka</a:t>
            </a:r>
          </a:p>
          <a:p>
            <a:r>
              <a:rPr lang="fi-FI" dirty="0"/>
              <a:t>Ekologinen kompensaatio</a:t>
            </a:r>
          </a:p>
          <a:p>
            <a:r>
              <a:rPr lang="fi-FI" dirty="0"/>
              <a:t>Maankäytön muutosmaksu</a:t>
            </a:r>
          </a:p>
          <a:p>
            <a:r>
              <a:rPr lang="fi-FI" dirty="0"/>
              <a:t>Haittaverojen ja rajoitusten laajentaminen, esim. yksityislentäminen ei ole enää yksityisasia!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20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4" name="Kuva 3" descr="Kuva, joka sisältää kohteen teksti, Fontti, juliste, keltainen&#10;&#10;Tekoälyllä luotu sisältö voi olla virheellistä.">
            <a:extLst>
              <a:ext uri="{FF2B5EF4-FFF2-40B4-BE49-F238E27FC236}">
                <a16:creationId xmlns:a16="http://schemas.microsoft.com/office/drawing/2014/main" id="{4029619E-B70C-940B-F811-6CCEA7AC5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58" y="5746375"/>
            <a:ext cx="2575917" cy="9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40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699312-13F3-203D-52D5-CFC8F8E3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0" y="18256"/>
            <a:ext cx="3429000" cy="875124"/>
          </a:xfrm>
        </p:spPr>
        <p:txBody>
          <a:bodyPr>
            <a:normAutofit/>
          </a:bodyPr>
          <a:lstStyle/>
          <a:p>
            <a:r>
              <a:rPr lang="fi-FI" b="1" dirty="0"/>
              <a:t>Donitsitalous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7235256-2D47-CAD2-47BA-5ECED6262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464" y="619760"/>
            <a:ext cx="7895336" cy="6219984"/>
          </a:xfrm>
          <a:prstGeom prst="rect">
            <a:avLst/>
          </a:prstGeom>
        </p:spPr>
      </p:pic>
      <p:pic>
        <p:nvPicPr>
          <p:cNvPr id="3" name="Kuva 2" descr="Kuva, joka sisältää kohteen teksti, Fontti, juliste, keltainen&#10;&#10;Tekoälyllä luotu sisältö voi olla virheellistä.">
            <a:extLst>
              <a:ext uri="{FF2B5EF4-FFF2-40B4-BE49-F238E27FC236}">
                <a16:creationId xmlns:a16="http://schemas.microsoft.com/office/drawing/2014/main" id="{9238C5A3-00F2-CFDA-DC8A-F17D6BB42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4" y="5047411"/>
            <a:ext cx="2575917" cy="16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4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823</TotalTime>
  <Words>428</Words>
  <Application>Microsoft Office PowerPoint</Application>
  <PresentationFormat>Laajakuva</PresentationFormat>
  <Paragraphs>59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Times New Roman</vt:lpstr>
      <vt:lpstr>Office-teema</vt:lpstr>
      <vt:lpstr>PowerPoint-esitys</vt:lpstr>
      <vt:lpstr>Valtavirran taloustieteen lähtökohtia </vt:lpstr>
      <vt:lpstr>Luonto talouspuheessa </vt:lpstr>
      <vt:lpstr>Planeetta talouspuheessa </vt:lpstr>
      <vt:lpstr>Kestävyys talouspuheessa </vt:lpstr>
      <vt:lpstr>Mitä tehdä jatkossa?</vt:lpstr>
      <vt:lpstr>Donitsitalous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 Raworth:   Donitsitalous ja 2000 –luvun talousajattelu:</dc:title>
  <dc:creator>Veijo Ojanaho</dc:creator>
  <cp:lastModifiedBy>Veijo Ojanaho</cp:lastModifiedBy>
  <cp:revision>92</cp:revision>
  <dcterms:created xsi:type="dcterms:W3CDTF">2023-04-28T06:25:47Z</dcterms:created>
  <dcterms:modified xsi:type="dcterms:W3CDTF">2025-10-07T06:52:13Z</dcterms:modified>
</cp:coreProperties>
</file>