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64" r:id="rId4"/>
    <p:sldId id="257" r:id="rId5"/>
    <p:sldId id="282" r:id="rId6"/>
    <p:sldId id="283" r:id="rId7"/>
    <p:sldId id="279" r:id="rId8"/>
    <p:sldId id="278" r:id="rId9"/>
    <p:sldId id="259" r:id="rId10"/>
    <p:sldId id="268" r:id="rId11"/>
    <p:sldId id="272" r:id="rId12"/>
    <p:sldId id="269" r:id="rId13"/>
    <p:sldId id="266" r:id="rId14"/>
    <p:sldId id="260" r:id="rId15"/>
    <p:sldId id="270" r:id="rId16"/>
    <p:sldId id="284" r:id="rId17"/>
    <p:sldId id="265" r:id="rId18"/>
    <p:sldId id="274" r:id="rId19"/>
    <p:sldId id="281" r:id="rId20"/>
    <p:sldId id="271" r:id="rId21"/>
    <p:sldId id="263" r:id="rId22"/>
    <p:sldId id="276" r:id="rId23"/>
    <p:sldId id="277" r:id="rId2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5E2B65-C55E-4F2C-B84A-24987F1634D0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B8064-06E4-4AAD-ACC0-9E3B1C46CD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1226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B8064-06E4-4AAD-ACC0-9E3B1C46CDBD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709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5285FD-1FF3-6EE8-5539-37EA8A08F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FD6FA33-FCFB-9738-477C-349879ED21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056BB71-C17B-600A-8FBE-75A0563D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02F7C37-0AA5-C265-916B-1DE8A805C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2BE9384-E525-525A-5E7F-E43338130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6283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3640C5-F27D-5337-8ABF-4D9B36D5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EDE893-224F-8B92-F0BF-F4CAB5B98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8DE163F-0C76-E0BD-ABD7-33A6CF977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3B8AF45-D686-E44F-BD59-643E09074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A459B9-C32D-7EE8-4DCE-260F24027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281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33426-5C15-C7A1-D971-6EC47FFE5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C5B0711-B218-BFE5-52A4-1D3D1F0AB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FAC55E5-0F74-2D1B-CBE2-674D980BB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3C7F722-855B-0139-00C4-D6D3F424A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BE3C732-4D59-C1FA-DE24-7A3D5F617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6325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FAA804-0B3A-DD33-D99B-5E1524E7A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49DD94-93E2-F131-B49A-0F184DCC67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B9AE7AF-8F62-FBD4-5A35-3327B2FE5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5F98278-2ECE-081E-7B80-BC7B49291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D047F6-1760-40CF-EC0A-AD39211D0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2A5635B-D62C-C868-348F-19551EB74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2094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EE1C97-0D27-A306-0D21-C68001A89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A7BFBA8-5EA8-C335-E378-E0A64E6BF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FB73A6B-7CAF-7061-400E-63E0C3EE3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C241FBE-B00C-04F8-C641-9BEBD61484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6752CE-70AE-90CC-61A2-9DA125894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D8AAB7E-ACBB-AB5B-45E2-B8116876E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1F000DD-BA3A-2FC3-F658-9687B354D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703FB1F-A316-AE35-DCA3-02DFE1E11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7635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28E305-FE12-1909-F0D6-281F94EA0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C893796-E77F-A561-9A0C-B16BCED01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C9BDDB0-F124-8554-9338-61520E647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4FAA4D2-9084-B80A-8DE4-EAC019B60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9871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D0547FC-FB49-A2AB-0DED-DDDBA7122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4E48B8E-6599-1B6D-86A8-092432805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0F1A740-AB0E-2DBB-F3D4-B8795585B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538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E37B68-D683-34D6-E6D2-C9906C84E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5A924E6-56ED-2885-0258-E5E8157BE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E37425C-F2E4-39C6-E8AD-B155A7854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24C2A8C-ED58-0691-A07F-7622FA1CA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C36F3EA-CAF7-BF1A-CDFE-FB789FC01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D319DA2-97AC-15A4-05E9-C2D46E0B1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8572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E7214F-6465-39B1-37D5-E634A4354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23D8B2FD-D5FE-3E6B-2F5A-422F0E5FFD4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1E4B913-EA2A-F811-3824-7411DC507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83774B4-F55D-D02E-AA8B-2208E689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31CCBDD-0A1A-96EF-E09C-3CACC674F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042258C-8823-C7AC-2BE2-F0DADD83A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844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135677-A9D8-CAD5-5895-74F06AAED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2F9B1CF-8921-BEBF-B73D-188D86C45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7165CDE-E8DC-A6CD-6E99-EF6C886E0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5101EAC-7B17-100A-C666-55144934A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D0C6277-0C40-1537-6197-A8E9467CE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5666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78EB621-A3D2-A202-0B10-DE1C8B5E63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EF35ED0-0E85-442B-C268-B0BA356C2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C118EA-039E-87FF-AD2A-82F7A2539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7F46666-E212-4F9B-3CA2-D0D89CB5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26D198-4B2E-DA09-F6CA-0876C958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272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FE8F35F-A486-9DE6-CA3F-B258EBD79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21C0520-190C-2AF9-116D-30B81B7B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780D6F2-0FC1-403A-9DA4-594727B6F2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11DC8F-7ADE-4AA1-B68F-D781F70AF96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B3099C2-1414-8474-0669-212A2E4C6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03322A4-4D6A-4AE3-A8EF-E21B1F753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765C43-2F85-479C-92DA-158D652EBA1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4957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k.fi/tutkittua-tietoa/vihreat-investoinnit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datakeskusrekisteri.fi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keskusrekisteri.fi/hankkeet/807b7292-9635-483e-a8e5-bc11840d38b6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amboll.com/fi-fi/artikkelit/hiilidioksipaastojen-tavoitteena-nettonolla/how-to-develop-sustainable-data-centres" TargetMode="External"/><Relationship Id="rId3" Type="http://schemas.openxmlformats.org/officeDocument/2006/relationships/hyperlink" Target="https://www.fdca.fi/wp-content/uploads/2025/09/FDCA-Datakeskustoimialan-potentiaali-Suomessa.pdf" TargetMode="External"/><Relationship Id="rId7" Type="http://schemas.openxmlformats.org/officeDocument/2006/relationships/hyperlink" Target="https://www.fingrid.fi/kantaverkko/kehittaminen/sahkojarjestelmavisio/" TargetMode="External"/><Relationship Id="rId2" Type="http://schemas.openxmlformats.org/officeDocument/2006/relationships/hyperlink" Target="https://acadsci.fi/wp-content/uploads/2025/08/Tiedeisku_datakeskukset_digi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iki.helsinki.fi/xwiki/bin/download/DatakeskuksetCS/WebHome/Datakeskusten%20faktat%20ja%20fiktiot.pdf?rev=1.1" TargetMode="External"/><Relationship Id="rId5" Type="http://schemas.openxmlformats.org/officeDocument/2006/relationships/hyperlink" Target="https://www.eudca.org/documents/content/ZlZXb4bRSRefaEVqya2I_Aoea?download=0" TargetMode="External"/><Relationship Id="rId10" Type="http://schemas.openxmlformats.org/officeDocument/2006/relationships/hyperlink" Target="https://energiavirasto.fi/datakeskukset" TargetMode="External"/><Relationship Id="rId4" Type="http://schemas.openxmlformats.org/officeDocument/2006/relationships/hyperlink" Target="https://urn.fi/URN:ISBN:978-952-383-869-7" TargetMode="External"/><Relationship Id="rId9" Type="http://schemas.openxmlformats.org/officeDocument/2006/relationships/hyperlink" Target="https://afry.com/fi-fi/projektit/raportti-datakeskusten-vaikutuksista-sahkomarkkinoille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yle.fi/a/74-20250574" TargetMode="External"/><Relationship Id="rId3" Type="http://schemas.openxmlformats.org/officeDocument/2006/relationships/hyperlink" Target="https://www.hs.fi/visio/art-2000012267835.html" TargetMode="External"/><Relationship Id="rId7" Type="http://schemas.openxmlformats.org/officeDocument/2006/relationships/hyperlink" Target="https://yle.fi/a/74-20249942" TargetMode="External"/><Relationship Id="rId2" Type="http://schemas.openxmlformats.org/officeDocument/2006/relationships/hyperlink" Target="https://www.hs.fi/visio/art-2000012264873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aaseuduntulevaisuus.fi/uutiset/81ad19ee-f851-477a-987c-e267e1b148e5" TargetMode="External"/><Relationship Id="rId5" Type="http://schemas.openxmlformats.org/officeDocument/2006/relationships/hyperlink" Target="https://www.hs.fi/tutkiva/art-2000012288989.html" TargetMode="External"/><Relationship Id="rId4" Type="http://schemas.openxmlformats.org/officeDocument/2006/relationships/hyperlink" Target="https://www.apu.fi/artikkelit/vaikka-sahko-olisi-puhdasta-datakeskus-ei-ole-vihrea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-1de12d.becdn.net/media/original/f2cc76d761475edea518dd1283b3e14e.pdf" TargetMode="External"/><Relationship Id="rId2" Type="http://schemas.openxmlformats.org/officeDocument/2006/relationships/hyperlink" Target="https://www.apu.fi/artikkelit/vaikka-sahko-olisi-puhdasta-datakeskus-ei-ole-vihre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l.fi/ajankohtaista/5-syyta-miksi-datakeskukset-uhkaavat-luontoa-ja-ilmastoa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soy.fi/energiaa/millaisia-sahkonkuluttajia-datakeskukset-ovat/" TargetMode="External"/><Relationship Id="rId2" Type="http://schemas.openxmlformats.org/officeDocument/2006/relationships/hyperlink" Target="https://www.fingrid.fi/ajankohtaista/tiedotteet/2026/sahkonkulutus-on-kaantymassa-voimakkaaseen-kasvuun--rinnalle-tarvitaan-lisaa-saatovoima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osuva.uwasa.fi/server/api/core/bitstreams/71e00d67-c4a5-4ba6-a090-fc40fe67cb71/content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valtioneuvosto.fi/hanke?tunnus=TEM040:00/2026" TargetMode="External"/><Relationship Id="rId2" Type="http://schemas.openxmlformats.org/officeDocument/2006/relationships/hyperlink" Target="https://valtioneuvosto.fi/-/1410877/sahkoverkkoon-liittamisen-etusijamenettelysta-annettiin-yli-200-lausuntoa-lainsaadantovalmistelu-jatku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altioneuvosto.fi/hanke?tunnus=TEM045:00/2024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digital-strategy.ec.europa.eu/en/library/ai-continent-action-plan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untalaisaloite.fi/fi" TargetMode="External"/><Relationship Id="rId2" Type="http://schemas.openxmlformats.org/officeDocument/2006/relationships/hyperlink" Target="https://www.kansalaisaloite.fi/fi/aloite/1799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p/De4ZX7mCRPb/?utm_source=ig_web_copy_link&amp;rpxt=MzRlODBiNWFlZA%3D%3D&amp;srtk=MzRlODBiNWFlZA%3D%3D" TargetMode="External"/><Relationship Id="rId5" Type="http://schemas.openxmlformats.org/officeDocument/2006/relationships/hyperlink" Target="https://commonslibrary.org/how-to-stop-a-data-centre-tools-for-community-resistance/#How_to_Resist_Data_Centers_A_Guide_For_Local_Communities_in_Europe" TargetMode="External"/><Relationship Id="rId4" Type="http://schemas.openxmlformats.org/officeDocument/2006/relationships/hyperlink" Target="https://algorithmwatch.org/en/a-guide-to-data-centers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enpol.2025.115006" TargetMode="External"/><Relationship Id="rId7" Type="http://schemas.openxmlformats.org/officeDocument/2006/relationships/hyperlink" Target="https://www.ksoy.fi/energiaa/millaisia-sahkonkuluttajia-datakeskukset-ovat/" TargetMode="External"/><Relationship Id="rId2" Type="http://schemas.openxmlformats.org/officeDocument/2006/relationships/hyperlink" Target="https://bios.fi/suomen-datakeskukset-puhtaana-investointina-ymparistooikeudellinen-arvi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loud-1de12d.becdn.net/media/original/f2cc76d761475edea518dd1283b3e14e.pdf" TargetMode="External"/><Relationship Id="rId5" Type="http://schemas.openxmlformats.org/officeDocument/2006/relationships/hyperlink" Target="https://www.fdca.fi/wp-content/uploads/2025/09/FDCA-Datakeskustoimialan-potentiaali-Suomessa.pdf" TargetMode="External"/><Relationship Id="rId4" Type="http://schemas.openxmlformats.org/officeDocument/2006/relationships/hyperlink" Target="https://www.fingrid.fi/ajankohtaista/tiedotteet/2026/sahkonkulutus-on-kaantymassa-voimakkaaseen-kasvuun--rinnalle-tarvitaan-lisaa-saatovoimaa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j.techsoc.2022.101931" TargetMode="External"/><Relationship Id="rId3" Type="http://schemas.openxmlformats.org/officeDocument/2006/relationships/hyperlink" Target="https://finland.dlapiper.com/en/news/permits-and-procedures-data-centre-projects" TargetMode="External"/><Relationship Id="rId7" Type="http://schemas.openxmlformats.org/officeDocument/2006/relationships/hyperlink" Target="https://ourworldindata.org/low-carbon-technologies-need-far-less-mining-fossil-fuels" TargetMode="External"/><Relationship Id="rId2" Type="http://schemas.openxmlformats.org/officeDocument/2006/relationships/hyperlink" Target="https://neiscenter.substack.com/p/governments-have-a-choice-prioritiz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annahritchie.substack.com/p/electrification-energy-efficiency" TargetMode="External"/><Relationship Id="rId5" Type="http://schemas.openxmlformats.org/officeDocument/2006/relationships/hyperlink" Target="https://tem.fi/-/luonnos-datakeskusrekisterilaista-lausuntokierrokselle" TargetMode="External"/><Relationship Id="rId10" Type="http://schemas.openxmlformats.org/officeDocument/2006/relationships/hyperlink" Target="https://www.vattenfall.fi/fokuksessa/sahkomarkkinakatsaus/sahkomarkkinakatsaus-112025/" TargetMode="External"/><Relationship Id="rId4" Type="http://schemas.openxmlformats.org/officeDocument/2006/relationships/hyperlink" Target="https://tem.fi/en/-/proposal-on-priority-procedure-for-electricity-network-connections-circulated-for-review" TargetMode="External"/><Relationship Id="rId9" Type="http://schemas.openxmlformats.org/officeDocument/2006/relationships/hyperlink" Target="https://acadsci.fi/wp-content/uploads/2025/08/Tiedeisku_datakeskukset_digi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30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0CA12C-F5B9-2EA5-C106-2238F5327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43473"/>
            <a:ext cx="9144000" cy="2387600"/>
          </a:xfrm>
        </p:spPr>
        <p:txBody>
          <a:bodyPr>
            <a:normAutofit/>
          </a:bodyPr>
          <a:lstStyle/>
          <a:p>
            <a:r>
              <a:rPr lang="fi-FI" dirty="0"/>
              <a:t>Datakeskukset</a:t>
            </a:r>
            <a:br>
              <a:rPr lang="fi-FI" dirty="0"/>
            </a:br>
            <a:r>
              <a:rPr lang="fi-FI" dirty="0"/>
              <a:t>– lupauksia ja seurauksia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BBAF7ED-697A-0F38-CC3E-A4AD5D4CD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1974"/>
            <a:ext cx="9144000" cy="1655762"/>
          </a:xfrm>
        </p:spPr>
        <p:txBody>
          <a:bodyPr/>
          <a:lstStyle/>
          <a:p>
            <a:r>
              <a:rPr lang="fi-FI" sz="2800" dirty="0"/>
              <a:t>FT, </a:t>
            </a:r>
            <a:r>
              <a:rPr lang="fi-FI" sz="2800" dirty="0" err="1"/>
              <a:t>dos</a:t>
            </a:r>
            <a:r>
              <a:rPr lang="fi-FI" sz="2800" dirty="0"/>
              <a:t>. Karoliina Lummaa</a:t>
            </a:r>
          </a:p>
          <a:p>
            <a:r>
              <a:rPr lang="fi-FI" sz="2800" dirty="0"/>
              <a:t>BIOS-tutkimusyksikkö</a:t>
            </a:r>
          </a:p>
        </p:txBody>
      </p:sp>
    </p:spTree>
    <p:extLst>
      <p:ext uri="{BB962C8B-B14F-4D97-AF65-F5344CB8AC3E}">
        <p14:creationId xmlns:p14="http://schemas.microsoft.com/office/powerpoint/2010/main" val="1679702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32D227-2292-C826-4F56-62B2B5205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fi-FI" dirty="0"/>
              <a:t>Tilannekuva</a:t>
            </a:r>
          </a:p>
        </p:txBody>
      </p:sp>
    </p:spTree>
    <p:extLst>
      <p:ext uri="{BB962C8B-B14F-4D97-AF65-F5344CB8AC3E}">
        <p14:creationId xmlns:p14="http://schemas.microsoft.com/office/powerpoint/2010/main" val="124419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C58EE5-E074-71FC-F484-50F62B405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datakeskukset ovat?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8A31E44-E00E-612E-84AD-B4B285A4D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Yksityiset / pilvialustadatakeskukset / </a:t>
            </a:r>
            <a:r>
              <a:rPr lang="fi-FI" dirty="0" err="1"/>
              <a:t>co-location</a:t>
            </a:r>
            <a:r>
              <a:rPr lang="fi-FI" dirty="0"/>
              <a:t> (=omat laitteet valmiiseen infraan)</a:t>
            </a:r>
          </a:p>
          <a:p>
            <a:r>
              <a:rPr lang="fi-FI" dirty="0"/>
              <a:t>Rakennustyypit (uudelleenkäytetyt luolastot ja tehdasrakennukset, uudisrakentaminen konteista hehtaarihallikokonaisuuksiin)</a:t>
            </a:r>
          </a:p>
          <a:p>
            <a:r>
              <a:rPr lang="fi-FI" dirty="0"/>
              <a:t>Toiminnot</a:t>
            </a:r>
          </a:p>
          <a:p>
            <a:pPr lvl="1"/>
            <a:r>
              <a:rPr lang="fi-FI" dirty="0"/>
              <a:t>pilvipalvelut (esim. selaimella tai sovelluksella käytettävät palvelut: Netflix, Dropbox, Spotify, Microsoft </a:t>
            </a:r>
            <a:r>
              <a:rPr lang="fi-FI" dirty="0" err="1"/>
              <a:t>Teams</a:t>
            </a:r>
            <a:r>
              <a:rPr lang="fi-FI" dirty="0"/>
              <a:t>…)</a:t>
            </a:r>
          </a:p>
          <a:p>
            <a:pPr lvl="1"/>
            <a:r>
              <a:rPr lang="fi-FI" dirty="0"/>
              <a:t>suurteholaskenta (</a:t>
            </a:r>
            <a:r>
              <a:rPr lang="fi-FI" dirty="0" err="1"/>
              <a:t>High</a:t>
            </a:r>
            <a:r>
              <a:rPr lang="fi-FI" dirty="0"/>
              <a:t> Performance Computing, HPC; esim. kryptovaluuttalouhinta)</a:t>
            </a:r>
          </a:p>
          <a:p>
            <a:pPr lvl="1"/>
            <a:r>
              <a:rPr lang="fi-FI" dirty="0"/>
              <a:t>ultranopea kaupankäynti (</a:t>
            </a:r>
            <a:r>
              <a:rPr lang="fi-FI" dirty="0" err="1"/>
              <a:t>High-Frequency</a:t>
            </a:r>
            <a:r>
              <a:rPr lang="fi-FI" dirty="0"/>
              <a:t> Trading, HFT)</a:t>
            </a:r>
          </a:p>
        </p:txBody>
      </p:sp>
    </p:spTree>
    <p:extLst>
      <p:ext uri="{BB962C8B-B14F-4D97-AF65-F5344CB8AC3E}">
        <p14:creationId xmlns:p14="http://schemas.microsoft.com/office/powerpoint/2010/main" val="815023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F904E84-48C8-F9CE-712B-0A260956A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4" y="106680"/>
            <a:ext cx="3284220" cy="6644640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E74CA87C-ED5C-4E6D-AD13-2436435F0404}"/>
              </a:ext>
            </a:extLst>
          </p:cNvPr>
          <p:cNvSpPr txBox="1"/>
          <p:nvPr/>
        </p:nvSpPr>
        <p:spPr>
          <a:xfrm>
            <a:off x="3637936" y="5824111"/>
            <a:ext cx="8318090" cy="92333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i-FI" dirty="0"/>
              <a:t>Lähde: Elinkeinoelämän keskusliitto, Vihreiden investointien dataikkuna, ”Datakeskukset”, päivitetty 17.9.2026 </a:t>
            </a:r>
            <a:r>
              <a:rPr lang="fi-FI" dirty="0">
                <a:hlinkClick r:id="rId4"/>
              </a:rPr>
              <a:t>https://ek.fi/tutkittua-tietoa/vihreat-investoinnit/</a:t>
            </a:r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128CC528-C4E5-0DB3-D668-465B035B65EF}"/>
              </a:ext>
            </a:extLst>
          </p:cNvPr>
          <p:cNvSpPr txBox="1"/>
          <p:nvPr/>
        </p:nvSpPr>
        <p:spPr>
          <a:xfrm>
            <a:off x="3637936" y="106680"/>
            <a:ext cx="80919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Investointeja paikkakunnittain</a:t>
            </a:r>
          </a:p>
          <a:p>
            <a:r>
              <a:rPr lang="fi-FI" b="1" dirty="0"/>
              <a:t>2026-2027-2028–</a:t>
            </a:r>
          </a:p>
          <a:p>
            <a:endParaRPr lang="fi-FI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i-FI" b="1" dirty="0">
                <a:solidFill>
                  <a:schemeClr val="accent6">
                    <a:lumMod val="75000"/>
                  </a:schemeClr>
                </a:solidFill>
              </a:rPr>
              <a:t>Suunnittelu (esimerkit n. 1 miljardin euron hankkeista)</a:t>
            </a:r>
          </a:p>
          <a:p>
            <a:r>
              <a:rPr lang="fi-FI" dirty="0"/>
              <a:t>Nokia: </a:t>
            </a:r>
            <a:r>
              <a:rPr lang="fi-FI" dirty="0" err="1"/>
              <a:t>Polarnode</a:t>
            </a:r>
            <a:r>
              <a:rPr lang="fi-FI" dirty="0"/>
              <a:t>, 30</a:t>
            </a:r>
            <a:r>
              <a:rPr lang="fi-FI" dirty="0">
                <a:sym typeface="Wingdings" panose="05000000000000000000" pitchFamily="2" charset="2"/>
              </a:rPr>
              <a:t>100MW</a:t>
            </a:r>
          </a:p>
          <a:p>
            <a:r>
              <a:rPr lang="fi-FI" dirty="0">
                <a:sym typeface="Wingdings" panose="05000000000000000000" pitchFamily="2" charset="2"/>
              </a:rPr>
              <a:t>Kuopio: </a:t>
            </a:r>
            <a:r>
              <a:rPr lang="fi-FI" dirty="0" err="1">
                <a:sym typeface="Wingdings" panose="05000000000000000000" pitchFamily="2" charset="2"/>
              </a:rPr>
              <a:t>Polarnode</a:t>
            </a:r>
            <a:r>
              <a:rPr lang="fi-FI" dirty="0">
                <a:sym typeface="Wingdings" panose="05000000000000000000" pitchFamily="2" charset="2"/>
              </a:rPr>
              <a:t>, 250MW, 32 ha</a:t>
            </a:r>
          </a:p>
          <a:p>
            <a:r>
              <a:rPr lang="fi-FI" dirty="0">
                <a:sym typeface="Wingdings" panose="05000000000000000000" pitchFamily="2" charset="2"/>
              </a:rPr>
              <a:t>Rovaniemi: FCDC </a:t>
            </a:r>
            <a:r>
              <a:rPr lang="fi-FI" dirty="0" err="1">
                <a:sym typeface="Wingdings" panose="05000000000000000000" pitchFamily="2" charset="2"/>
              </a:rPr>
              <a:t>Corp</a:t>
            </a:r>
            <a:r>
              <a:rPr lang="fi-FI" dirty="0">
                <a:sym typeface="Wingdings" panose="05000000000000000000" pitchFamily="2" charset="2"/>
              </a:rPr>
              <a:t> oy, 500 MW</a:t>
            </a:r>
            <a:endParaRPr lang="fi-FI" dirty="0"/>
          </a:p>
          <a:p>
            <a:r>
              <a:rPr lang="fi-FI" dirty="0"/>
              <a:t>Turku/Raisio: NCC Suomi &amp; Virtanen yhtiöt, 250-400 MW, 30 ha</a:t>
            </a:r>
          </a:p>
          <a:p>
            <a:r>
              <a:rPr lang="fi-FI" dirty="0"/>
              <a:t>Keminmaa: </a:t>
            </a:r>
            <a:r>
              <a:rPr lang="fi-FI" dirty="0" err="1"/>
              <a:t>Polarnode</a:t>
            </a:r>
            <a:r>
              <a:rPr lang="fi-FI" dirty="0"/>
              <a:t>, 500 MW, 109 ha</a:t>
            </a:r>
          </a:p>
          <a:p>
            <a:r>
              <a:rPr lang="fi-FI" dirty="0"/>
              <a:t>Nurmijärvi: </a:t>
            </a:r>
            <a:r>
              <a:rPr lang="fi-FI" dirty="0" err="1"/>
              <a:t>DayOne</a:t>
            </a:r>
            <a:r>
              <a:rPr lang="fi-FI" dirty="0"/>
              <a:t>, 560 MW</a:t>
            </a:r>
          </a:p>
          <a:p>
            <a:endParaRPr lang="fi-FI" dirty="0"/>
          </a:p>
          <a:p>
            <a:r>
              <a:rPr lang="fi-FI" b="1" dirty="0">
                <a:solidFill>
                  <a:srgbClr val="FFCC00"/>
                </a:solidFill>
              </a:rPr>
              <a:t>Investointipäätös / </a:t>
            </a:r>
            <a:r>
              <a:rPr lang="fi-FI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Käynnistys</a:t>
            </a:r>
            <a:endParaRPr lang="fi-FI" b="1" dirty="0">
              <a:solidFill>
                <a:srgbClr val="FFCC00"/>
              </a:solidFill>
            </a:endParaRPr>
          </a:p>
          <a:p>
            <a:r>
              <a:rPr lang="fi-FI" dirty="0"/>
              <a:t>Vaala, Muhos, Kajaani: Google, 3,3 mrd. €, 1400 ha</a:t>
            </a:r>
          </a:p>
          <a:p>
            <a:r>
              <a:rPr lang="fi-FI" dirty="0"/>
              <a:t>Kouvola: </a:t>
            </a:r>
            <a:r>
              <a:rPr lang="fi-FI" dirty="0" err="1"/>
              <a:t>AtNorth</a:t>
            </a:r>
            <a:r>
              <a:rPr lang="fi-FI" dirty="0"/>
              <a:t>, yli 4 mrd. €, 430 MW</a:t>
            </a:r>
          </a:p>
          <a:p>
            <a:r>
              <a:rPr lang="fi-FI" dirty="0"/>
              <a:t>Espoo, Vihti, Kirkkonummi: Microsoft, 1,9 mrd. €, 265 MW</a:t>
            </a:r>
          </a:p>
          <a:p>
            <a:r>
              <a:rPr lang="fi-FI" dirty="0"/>
              <a:t>Lahti: </a:t>
            </a:r>
            <a:r>
              <a:rPr lang="fi-FI" dirty="0" err="1"/>
              <a:t>Fincap</a:t>
            </a:r>
            <a:r>
              <a:rPr lang="fi-FI" dirty="0"/>
              <a:t> Data Center Group, 1 mrd. €, 100 MW, 19 ha</a:t>
            </a:r>
          </a:p>
          <a:p>
            <a:r>
              <a:rPr lang="fi-FI" dirty="0"/>
              <a:t>Lahti: </a:t>
            </a:r>
            <a:r>
              <a:rPr lang="fi-FI" dirty="0" err="1"/>
              <a:t>DayOne</a:t>
            </a:r>
            <a:r>
              <a:rPr lang="fi-FI" dirty="0"/>
              <a:t>, 1,2 mrd. €, 128 MW</a:t>
            </a:r>
          </a:p>
          <a:p>
            <a:r>
              <a:rPr lang="fi-FI" dirty="0"/>
              <a:t>Forssa: QTS &amp; </a:t>
            </a:r>
            <a:r>
              <a:rPr lang="fi-FI" dirty="0" err="1"/>
              <a:t>Blackstone</a:t>
            </a:r>
            <a:r>
              <a:rPr lang="fi-FI" dirty="0"/>
              <a:t>, 4,5 </a:t>
            </a:r>
            <a:r>
              <a:rPr lang="fi-FI" dirty="0" err="1"/>
              <a:t>mrd</a:t>
            </a:r>
            <a:r>
              <a:rPr lang="fi-FI" dirty="0"/>
              <a:t> €, 450 MW, 100 ha</a:t>
            </a:r>
          </a:p>
          <a:p>
            <a:r>
              <a:rPr lang="fi-FI" dirty="0"/>
              <a:t>Lappeenranta: </a:t>
            </a:r>
            <a:r>
              <a:rPr lang="fi-FI" dirty="0" err="1"/>
              <a:t>Nebius</a:t>
            </a:r>
            <a:r>
              <a:rPr lang="fi-FI" dirty="0"/>
              <a:t> &amp; </a:t>
            </a:r>
            <a:r>
              <a:rPr lang="fi-FI" dirty="0" err="1"/>
              <a:t>Polarnode</a:t>
            </a:r>
            <a:r>
              <a:rPr lang="fi-FI" dirty="0"/>
              <a:t>, 2,5 mrd. €, 250 MW </a:t>
            </a:r>
            <a:r>
              <a:rPr lang="fi-FI" dirty="0">
                <a:solidFill>
                  <a:srgbClr val="0070C0"/>
                </a:solidFill>
              </a:rPr>
              <a:t>*AI</a:t>
            </a:r>
          </a:p>
          <a:p>
            <a:r>
              <a:rPr lang="fi-FI" dirty="0"/>
              <a:t>Oulu: </a:t>
            </a:r>
            <a:r>
              <a:rPr lang="fi-FI" dirty="0" err="1"/>
              <a:t>Glesys</a:t>
            </a:r>
            <a:r>
              <a:rPr lang="fi-FI" dirty="0"/>
              <a:t> &amp; </a:t>
            </a:r>
            <a:r>
              <a:rPr lang="fi-FI" dirty="0" err="1"/>
              <a:t>Trevia</a:t>
            </a:r>
            <a:r>
              <a:rPr lang="fi-FI" dirty="0"/>
              <a:t> </a:t>
            </a:r>
            <a:r>
              <a:rPr lang="fi-FI" dirty="0" err="1"/>
              <a:t>Asset</a:t>
            </a:r>
            <a:r>
              <a:rPr lang="fi-FI" dirty="0"/>
              <a:t> Management: 300 MW </a:t>
            </a:r>
            <a:r>
              <a:rPr lang="fi-FI" dirty="0">
                <a:solidFill>
                  <a:srgbClr val="0070C0"/>
                </a:solidFill>
              </a:rPr>
              <a:t>*AI</a:t>
            </a:r>
          </a:p>
        </p:txBody>
      </p:sp>
    </p:spTree>
    <p:extLst>
      <p:ext uri="{BB962C8B-B14F-4D97-AF65-F5344CB8AC3E}">
        <p14:creationId xmlns:p14="http://schemas.microsoft.com/office/powerpoint/2010/main" val="2679240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BCF20F-DF87-42F8-0112-94DF2B46D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8" b="3940"/>
          <a:stretch>
            <a:fillRect/>
          </a:stretch>
        </p:blipFill>
        <p:spPr>
          <a:xfrm>
            <a:off x="1638656" y="164958"/>
            <a:ext cx="10302240" cy="3814918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E7FDAEFA-5D64-C9AE-E32C-69F22E1F9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4" y="3832392"/>
            <a:ext cx="8348979" cy="278963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941B06DB-96E8-058B-3292-A51846D5601E}"/>
              </a:ext>
            </a:extLst>
          </p:cNvPr>
          <p:cNvSpPr txBox="1"/>
          <p:nvPr/>
        </p:nvSpPr>
        <p:spPr>
          <a:xfrm>
            <a:off x="8691716" y="4424515"/>
            <a:ext cx="3372465" cy="2000548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i-FI" dirty="0"/>
              <a:t>Lähde: Datakeskusrekisteri</a:t>
            </a:r>
          </a:p>
          <a:p>
            <a:r>
              <a:rPr lang="fi-FI" sz="1600" dirty="0">
                <a:hlinkClick r:id="rId4"/>
              </a:rPr>
              <a:t>https://www.datakeskusrekisteri.fi/</a:t>
            </a:r>
            <a:endParaRPr lang="fi-FI" sz="1600" dirty="0"/>
          </a:p>
          <a:p>
            <a:pPr marL="285750" indent="-285750">
              <a:buFontTx/>
              <a:buChar char="-"/>
            </a:pPr>
            <a:r>
              <a:rPr lang="fi-FI" dirty="0"/>
              <a:t>Yksityisen ylläpitämä avoin hanketietokanta ja prosessiopas datakeskushankkeista Suomessa</a:t>
            </a:r>
          </a:p>
        </p:txBody>
      </p:sp>
    </p:spTree>
    <p:extLst>
      <p:ext uri="{BB962C8B-B14F-4D97-AF65-F5344CB8AC3E}">
        <p14:creationId xmlns:p14="http://schemas.microsoft.com/office/powerpoint/2010/main" val="287588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167CD35-3485-B0AB-BEE6-8CAD0DED7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86" y="272231"/>
            <a:ext cx="6949440" cy="605790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2D582245-96F8-1287-4874-86802D69A026}"/>
              </a:ext>
            </a:extLst>
          </p:cNvPr>
          <p:cNvSpPr txBox="1"/>
          <p:nvPr/>
        </p:nvSpPr>
        <p:spPr>
          <a:xfrm>
            <a:off x="7423355" y="301486"/>
            <a:ext cx="43360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Lähde:</a:t>
            </a:r>
          </a:p>
          <a:p>
            <a:r>
              <a:rPr lang="fi-FI" dirty="0"/>
              <a:t>Datakeskusrekisteri</a:t>
            </a:r>
          </a:p>
          <a:p>
            <a:r>
              <a:rPr lang="fi-FI" dirty="0"/>
              <a:t>Hanke YIT Kontiolahti, </a:t>
            </a:r>
            <a:r>
              <a:rPr lang="fi-FI" dirty="0" err="1"/>
              <a:t>Lehmo</a:t>
            </a:r>
            <a:endParaRPr lang="fi-FI" dirty="0"/>
          </a:p>
          <a:p>
            <a:r>
              <a:rPr lang="fi-FI" dirty="0"/>
              <a:t>Suora linkki:</a:t>
            </a:r>
          </a:p>
          <a:p>
            <a:r>
              <a:rPr lang="fi-FI" dirty="0">
                <a:hlinkClick r:id="rId3"/>
              </a:rPr>
              <a:t>https://www.datakeskusrekisteri.fi/hankkeet/807b7292-9635-483e-a8e5-bc11840d38b6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Hankesivun liikennevalo:</a:t>
            </a:r>
          </a:p>
        </p:txBody>
      </p:sp>
      <p:sp>
        <p:nvSpPr>
          <p:cNvPr id="5" name="Vuokaaviosymboli: Liitin 4">
            <a:extLst>
              <a:ext uri="{FF2B5EF4-FFF2-40B4-BE49-F238E27FC236}">
                <a16:creationId xmlns:a16="http://schemas.microsoft.com/office/drawing/2014/main" id="{488A03DE-7179-E574-E52A-6162A96AC1E8}"/>
              </a:ext>
            </a:extLst>
          </p:cNvPr>
          <p:cNvSpPr/>
          <p:nvPr/>
        </p:nvSpPr>
        <p:spPr>
          <a:xfrm>
            <a:off x="7698658" y="3775587"/>
            <a:ext cx="383458" cy="373384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Vuokaaviosymboli: Liitin 6">
            <a:extLst>
              <a:ext uri="{FF2B5EF4-FFF2-40B4-BE49-F238E27FC236}">
                <a16:creationId xmlns:a16="http://schemas.microsoft.com/office/drawing/2014/main" id="{49B411BC-F12E-A79C-42F9-4E3DCF4EB289}"/>
              </a:ext>
            </a:extLst>
          </p:cNvPr>
          <p:cNvSpPr/>
          <p:nvPr/>
        </p:nvSpPr>
        <p:spPr>
          <a:xfrm>
            <a:off x="7698658" y="4547419"/>
            <a:ext cx="383458" cy="373384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Vuokaaviosymboli: Liitin 8">
            <a:extLst>
              <a:ext uri="{FF2B5EF4-FFF2-40B4-BE49-F238E27FC236}">
                <a16:creationId xmlns:a16="http://schemas.microsoft.com/office/drawing/2014/main" id="{9D6B3D6D-4976-4AA3-FDE3-C9228AAC8443}"/>
              </a:ext>
            </a:extLst>
          </p:cNvPr>
          <p:cNvSpPr/>
          <p:nvPr/>
        </p:nvSpPr>
        <p:spPr>
          <a:xfrm>
            <a:off x="7683909" y="5319251"/>
            <a:ext cx="383458" cy="373384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8BA5808D-AD37-B2FE-1D7E-52F7C573FF15}"/>
              </a:ext>
            </a:extLst>
          </p:cNvPr>
          <p:cNvSpPr txBox="1"/>
          <p:nvPr/>
        </p:nvSpPr>
        <p:spPr>
          <a:xfrm>
            <a:off x="8180439" y="3701725"/>
            <a:ext cx="3274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”viranomaislähde, jonka ylläpitäjä on hyväksynyt”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9B18C5FD-33BA-CC80-4EF3-D4DA7CF95A0C}"/>
              </a:ext>
            </a:extLst>
          </p:cNvPr>
          <p:cNvSpPr txBox="1"/>
          <p:nvPr/>
        </p:nvSpPr>
        <p:spPr>
          <a:xfrm>
            <a:off x="8180439" y="4441723"/>
            <a:ext cx="33822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”julkaistua tai muulla lähteellä tarkastettua”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2778B900-BD06-6869-F7E8-4955B9622347}"/>
              </a:ext>
            </a:extLst>
          </p:cNvPr>
          <p:cNvSpPr txBox="1"/>
          <p:nvPr/>
        </p:nvSpPr>
        <p:spPr>
          <a:xfrm>
            <a:off x="8180439" y="5336577"/>
            <a:ext cx="28316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”puuttuvaa”</a:t>
            </a:r>
          </a:p>
        </p:txBody>
      </p:sp>
    </p:spTree>
    <p:extLst>
      <p:ext uri="{BB962C8B-B14F-4D97-AF65-F5344CB8AC3E}">
        <p14:creationId xmlns:p14="http://schemas.microsoft.com/office/powerpoint/2010/main" val="3325138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CD9F5A-F62B-70A6-C9B1-2A84C214F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Raportteja ja selvityksiä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6BFCF2-71F3-0AEA-B381-4EAC522F1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/>
              <a:t>Suomalainen tiedeakatemia: </a:t>
            </a:r>
            <a:r>
              <a:rPr lang="fi-FI" i="1" dirty="0"/>
              <a:t>Lisää virtaa - palvelevatko datakeskukset Suomea?</a:t>
            </a:r>
            <a:r>
              <a:rPr lang="fi-FI" dirty="0"/>
              <a:t> (elokuu 2025) </a:t>
            </a:r>
            <a:r>
              <a:rPr lang="fi-FI" dirty="0">
                <a:hlinkClick r:id="rId2"/>
              </a:rPr>
              <a:t>https://acadsci.fi/wp-content/uploads/2025/08/Tiedeisku_datakeskukset_digi.pdf</a:t>
            </a:r>
            <a:endParaRPr lang="fi-FI" dirty="0"/>
          </a:p>
          <a:p>
            <a:r>
              <a:rPr lang="fi-FI" dirty="0" err="1"/>
              <a:t>Finnish</a:t>
            </a:r>
            <a:r>
              <a:rPr lang="fi-FI" dirty="0"/>
              <a:t> Data Centre Association: </a:t>
            </a:r>
            <a:r>
              <a:rPr lang="fi-FI" i="1" dirty="0"/>
              <a:t>Datakeskustoimialan potentiaali Suomessa </a:t>
            </a:r>
            <a:r>
              <a:rPr lang="fi-FI" dirty="0"/>
              <a:t>(syyskuu 2025) </a:t>
            </a:r>
            <a:r>
              <a:rPr lang="fi-FI" dirty="0">
                <a:hlinkClick r:id="rId3"/>
              </a:rPr>
              <a:t>https://www.fdca.fi/wp-content/uploads/2025/09/FDCA-Datakeskustoimialan-potentiaali-Suomessa.pdf</a:t>
            </a:r>
            <a:endParaRPr lang="fi-FI" dirty="0"/>
          </a:p>
          <a:p>
            <a:r>
              <a:rPr lang="fi-FI" dirty="0"/>
              <a:t>Mattila, Veli-Matti: </a:t>
            </a:r>
            <a:r>
              <a:rPr lang="fi-FI" i="1" dirty="0"/>
              <a:t>Datakeskusten kansallinen tiekartta: Selvityshenkilön raportti </a:t>
            </a:r>
            <a:r>
              <a:rPr lang="fi-FI" dirty="0"/>
              <a:t>(Valtioneuvosto, marraskuu 2025) </a:t>
            </a:r>
            <a:r>
              <a:rPr lang="fi-FI" dirty="0">
                <a:hlinkClick r:id="rId4"/>
              </a:rPr>
              <a:t>https://urn.fi/URN:ISBN:978-952-383-869-7</a:t>
            </a:r>
            <a:endParaRPr lang="fi-FI" dirty="0"/>
          </a:p>
          <a:p>
            <a:r>
              <a:rPr lang="fi-FI" dirty="0"/>
              <a:t>European Data Centre Association: </a:t>
            </a:r>
            <a:r>
              <a:rPr lang="fi-FI" i="1" dirty="0"/>
              <a:t>State of European </a:t>
            </a:r>
            <a:r>
              <a:rPr lang="fi-FI" i="1" dirty="0" err="1"/>
              <a:t>Datacentres</a:t>
            </a:r>
            <a:r>
              <a:rPr lang="fi-FI" i="1" dirty="0"/>
              <a:t> 2026 </a:t>
            </a:r>
            <a:r>
              <a:rPr lang="fi-FI" dirty="0">
                <a:hlinkClick r:id="rId5"/>
              </a:rPr>
              <a:t>https://www.eudca.org/documents/content/ZlZXb4bRSRefaEVqya2I_Aoea?download=0</a:t>
            </a:r>
            <a:endParaRPr lang="fi-FI" dirty="0"/>
          </a:p>
          <a:p>
            <a:r>
              <a:rPr lang="fi-FI" dirty="0" err="1"/>
              <a:t>Pervilä</a:t>
            </a:r>
            <a:r>
              <a:rPr lang="fi-FI" dirty="0"/>
              <a:t>, Mikko &amp; Kangasharju, Jussi: </a:t>
            </a:r>
            <a:r>
              <a:rPr lang="fi-FI" i="1" dirty="0"/>
              <a:t>Datakeskusten faktat ja fiktiot </a:t>
            </a:r>
            <a:r>
              <a:rPr lang="fi-FI" dirty="0"/>
              <a:t>(Helsingin yliopisto, heinäkuu 2026) </a:t>
            </a:r>
            <a:r>
              <a:rPr lang="fi-FI" dirty="0">
                <a:hlinkClick r:id="rId6"/>
              </a:rPr>
              <a:t>https://wiki.helsinki.fi/xwiki/bin/download/DatakeskuksetCS/WebHome/Datakeskusten%20faktat%20ja%20fiktiot.pdf?rev=1.1</a:t>
            </a:r>
            <a:endParaRPr lang="fi-FI" dirty="0"/>
          </a:p>
          <a:p>
            <a:r>
              <a:rPr lang="fi-FI" dirty="0"/>
              <a:t>Ks. myös esim. </a:t>
            </a:r>
            <a:r>
              <a:rPr lang="fi-FI" dirty="0" err="1">
                <a:hlinkClick r:id="rId7"/>
              </a:rPr>
              <a:t>Fingrid</a:t>
            </a:r>
            <a:r>
              <a:rPr lang="fi-FI" dirty="0"/>
              <a:t>, </a:t>
            </a:r>
            <a:r>
              <a:rPr lang="fi-FI" dirty="0">
                <a:hlinkClick r:id="rId8"/>
              </a:rPr>
              <a:t>Ramboll</a:t>
            </a:r>
            <a:r>
              <a:rPr lang="fi-FI" dirty="0"/>
              <a:t>, </a:t>
            </a:r>
            <a:r>
              <a:rPr lang="fi-FI" dirty="0">
                <a:hlinkClick r:id="rId9"/>
              </a:rPr>
              <a:t>AFRY</a:t>
            </a:r>
            <a:r>
              <a:rPr lang="fi-FI" dirty="0"/>
              <a:t>, </a:t>
            </a:r>
            <a:r>
              <a:rPr lang="fi-FI" dirty="0">
                <a:hlinkClick r:id="rId10"/>
              </a:rPr>
              <a:t>Energiavirasto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72740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6ECFBC-8BBE-97EC-4A85-1C293C68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Lehtikirjoituksia syksyltä 2026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8AF497F-403A-2413-41FE-8AF7E87ED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/>
              <a:t>HS / Lassila 10.9. On realistista olettaa, että sähkö tulee olemaan kalliimpaa datakeskusten myötä </a:t>
            </a:r>
            <a:r>
              <a:rPr lang="fi-FI" dirty="0">
                <a:hlinkClick r:id="rId2"/>
              </a:rPr>
              <a:t>https://www.hs.fi/visio/art-2000012264873.html</a:t>
            </a:r>
            <a:endParaRPr lang="fi-FI" dirty="0"/>
          </a:p>
          <a:p>
            <a:r>
              <a:rPr lang="fi-FI" dirty="0"/>
              <a:t>HS / Niskakangas 16.9. Jättifirmat vyöryvät Suomeen: näin data­keskusten pystyttäminen etenee </a:t>
            </a:r>
            <a:r>
              <a:rPr lang="fi-FI" dirty="0">
                <a:hlinkClick r:id="rId3"/>
              </a:rPr>
              <a:t>https://www.hs.fi/visio/art-2000012267835.html</a:t>
            </a:r>
            <a:endParaRPr lang="fi-FI" dirty="0"/>
          </a:p>
          <a:p>
            <a:r>
              <a:rPr lang="fi-FI" dirty="0"/>
              <a:t>Apu / Heikkinen 18.9. Vaikka sähkö olisi puhdasta, datakeskus ei ole "vihreä" – Suomeen rakennettavat keskukset aiheuttavat valtavat piilopäästöt </a:t>
            </a:r>
            <a:r>
              <a:rPr lang="fi-FI" dirty="0">
                <a:hlinkClick r:id="rId4"/>
              </a:rPr>
              <a:t>https://www.apu.fi/artikkelit/vaikka-sahko-olisi-puhdasta-datakeskus-ei-ole-vihrea</a:t>
            </a:r>
            <a:endParaRPr lang="fi-FI" dirty="0"/>
          </a:p>
          <a:p>
            <a:r>
              <a:rPr lang="fi-FI" dirty="0"/>
              <a:t>HS / Teittinen 25.9. </a:t>
            </a:r>
            <a:r>
              <a:rPr lang="fi-FI" dirty="0" err="1"/>
              <a:t>Tio</a:t>
            </a:r>
            <a:r>
              <a:rPr lang="fi-FI" dirty="0"/>
              <a:t> Toivonen meni töihin data­keskuksen työmaalle ja haluaa nyt varoittaa muita </a:t>
            </a:r>
            <a:r>
              <a:rPr lang="fi-FI" dirty="0">
                <a:hlinkClick r:id="rId5"/>
              </a:rPr>
              <a:t>https://www.hs.fi/tutkiva/art-2000012288989.html</a:t>
            </a:r>
            <a:endParaRPr lang="fi-FI" dirty="0"/>
          </a:p>
          <a:p>
            <a:r>
              <a:rPr lang="fi-FI" dirty="0"/>
              <a:t>MT / Reunanen 25.9. Selvitimme, kuinka paljon kunta hyötyy puolentoista miljardin datakeskuksesta kiinteistöveroina </a:t>
            </a:r>
            <a:r>
              <a:rPr lang="fi-FI" dirty="0">
                <a:hlinkClick r:id="rId6"/>
              </a:rPr>
              <a:t>https://www.maaseuduntulevaisuus.fi/uutiset/81ad19ee-f851-477a-987c-e267e1b148e5</a:t>
            </a:r>
            <a:endParaRPr lang="fi-FI" dirty="0"/>
          </a:p>
          <a:p>
            <a:r>
              <a:rPr lang="fi-FI" dirty="0"/>
              <a:t>Yle / Hukkanen 9.10. ”Valot pururadalle” ei saa riittää, kun kunta suostuu ottamaan datakeskuksen, sanoo Business Finlandin pomo </a:t>
            </a:r>
            <a:r>
              <a:rPr lang="fi-FI" dirty="0">
                <a:hlinkClick r:id="rId7"/>
              </a:rPr>
              <a:t>https://yle.fi/a/74-20249942</a:t>
            </a:r>
            <a:endParaRPr lang="fi-FI" dirty="0"/>
          </a:p>
          <a:p>
            <a:r>
              <a:rPr lang="fi-FI" dirty="0"/>
              <a:t>Yle / Raivio &amp; Toivonen 25.10. Tuleeko Suomesta datakeskusten banaanivaltio? </a:t>
            </a:r>
            <a:r>
              <a:rPr lang="fi-FI" dirty="0">
                <a:hlinkClick r:id="rId8"/>
              </a:rPr>
              <a:t>https://yle.fi/a/74-20250574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3669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F8F91F-8CAF-5E89-DDF2-837DB47CB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i-FI" dirty="0"/>
              <a:t>Ympäristövaikutukset</a:t>
            </a:r>
            <a:br>
              <a:rPr lang="fi-FI" dirty="0"/>
            </a:br>
            <a:r>
              <a:rPr lang="fi-FI" dirty="0"/>
              <a:t>Energia</a:t>
            </a:r>
            <a:br>
              <a:rPr lang="fi-FI" dirty="0"/>
            </a:br>
            <a:r>
              <a:rPr lang="fi-FI" dirty="0"/>
              <a:t>Päätöksenteko</a:t>
            </a:r>
          </a:p>
        </p:txBody>
      </p:sp>
    </p:spTree>
    <p:extLst>
      <p:ext uri="{BB962C8B-B14F-4D97-AF65-F5344CB8AC3E}">
        <p14:creationId xmlns:p14="http://schemas.microsoft.com/office/powerpoint/2010/main" val="4026498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52E070-077F-6E93-4F9C-2BDF5ABD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Ympäristövaikutukset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119A3E-7B50-7F24-F749-E28E38B7B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fontAlgn="base"/>
            <a:r>
              <a:rPr lang="fi-FI" dirty="0"/>
              <a:t>Maankäyttö </a:t>
            </a:r>
            <a:r>
              <a:rPr lang="fi-FI"/>
              <a:t>ja biodiversiteettivaikutukset </a:t>
            </a:r>
            <a:r>
              <a:rPr lang="fi-FI" dirty="0"/>
              <a:t>rakentamisen aikana</a:t>
            </a:r>
          </a:p>
          <a:p>
            <a:pPr fontAlgn="base"/>
            <a:r>
              <a:rPr lang="fi-FI" dirty="0"/>
              <a:t>luonnonvarojen ja energian tarve “seiniin” ja “koneisiin” (ks. esim. </a:t>
            </a:r>
            <a:r>
              <a:rPr lang="fi-FI" dirty="0">
                <a:hlinkClick r:id="rId2"/>
              </a:rPr>
              <a:t>Apu / Heikkinen 18.9.2026</a:t>
            </a:r>
            <a:r>
              <a:rPr lang="fi-FI" dirty="0"/>
              <a:t>)</a:t>
            </a:r>
          </a:p>
          <a:p>
            <a:pPr lvl="0" fontAlgn="base"/>
            <a:r>
              <a:rPr lang="fi-FI" dirty="0"/>
              <a:t>materiaalituotannon päästöt ja myrkyt</a:t>
            </a:r>
          </a:p>
          <a:p>
            <a:pPr lvl="0" fontAlgn="base"/>
            <a:r>
              <a:rPr lang="fi-FI" dirty="0"/>
              <a:t>käytönaikainen energiantarve (varavoima tyypillisesti fossiilista, mutta myös ydinvoimaa, ks. esim. </a:t>
            </a:r>
            <a:r>
              <a:rPr lang="fi-FI" dirty="0">
                <a:hlinkClick r:id="rId3"/>
              </a:rPr>
              <a:t>Ikonen 2025</a:t>
            </a:r>
            <a:r>
              <a:rPr lang="fi-FI" dirty="0"/>
              <a:t>)</a:t>
            </a:r>
          </a:p>
          <a:p>
            <a:pPr lvl="0" fontAlgn="base"/>
            <a:r>
              <a:rPr lang="fi-FI" dirty="0"/>
              <a:t>sulkemiseen liittyvä kulutus ja päästöt?</a:t>
            </a:r>
          </a:p>
          <a:p>
            <a:pPr marL="0" lvl="0" indent="0" fontAlgn="base">
              <a:buNone/>
            </a:pPr>
            <a:endParaRPr lang="fi-FI" dirty="0"/>
          </a:p>
          <a:p>
            <a:pPr marL="0" indent="0">
              <a:buNone/>
            </a:pPr>
            <a:r>
              <a:rPr lang="fi-FI" sz="2600" dirty="0"/>
              <a:t>Suomen Luonnonsuojeluliitto/ Lohilahti: </a:t>
            </a:r>
            <a:r>
              <a:rPr lang="fi-FI" sz="2600" i="1" dirty="0"/>
              <a:t>5 syytä, miksi datakeskukset uhkaavat luontoa ja ilmastoa </a:t>
            </a:r>
            <a:r>
              <a:rPr lang="fi-FI" sz="2600" dirty="0"/>
              <a:t>(syyskuu 2026) </a:t>
            </a:r>
            <a:r>
              <a:rPr lang="fi-FI" sz="2600" dirty="0">
                <a:hlinkClick r:id="rId4"/>
              </a:rPr>
              <a:t>https://www.sll.fi/ajankohtaista/5-syyta-miksi-datakeskukset-uhkaavat-luontoa-ja-ilmastoa/</a:t>
            </a:r>
            <a:endParaRPr lang="fi-FI" sz="2600" dirty="0"/>
          </a:p>
        </p:txBody>
      </p:sp>
    </p:spTree>
    <p:extLst>
      <p:ext uri="{BB962C8B-B14F-4D97-AF65-F5344CB8AC3E}">
        <p14:creationId xmlns:p14="http://schemas.microsoft.com/office/powerpoint/2010/main" val="3426205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706606-5A3F-6288-30B5-857247A53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Sähkönkulutus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153953-77C6-0158-7D21-D9B74A765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5845"/>
            <a:ext cx="11049000" cy="4761118"/>
          </a:xfrm>
        </p:spPr>
        <p:txBody>
          <a:bodyPr>
            <a:normAutofit/>
          </a:bodyPr>
          <a:lstStyle/>
          <a:p>
            <a:r>
              <a:rPr lang="fi-FI" sz="2000" dirty="0" err="1">
                <a:hlinkClick r:id="rId2"/>
              </a:rPr>
              <a:t>Fingrid</a:t>
            </a:r>
            <a:r>
              <a:rPr lang="fi-FI" sz="2000" dirty="0">
                <a:hlinkClick r:id="rId2"/>
              </a:rPr>
              <a:t> 8/2026</a:t>
            </a:r>
            <a:r>
              <a:rPr lang="fi-FI" sz="2000" dirty="0"/>
              <a:t>: liittymissopimusten tehneiden datakeskushankkeiden suunniteltu lopullinen kokonaislaajuus yhteensä lähes 5 gigawattia</a:t>
            </a:r>
          </a:p>
          <a:p>
            <a:pPr lvl="1"/>
            <a:r>
              <a:rPr lang="en-US" sz="2000" dirty="0" err="1"/>
              <a:t>jos</a:t>
            </a:r>
            <a:r>
              <a:rPr lang="en-US" sz="2000" dirty="0"/>
              <a:t> </a:t>
            </a:r>
            <a:r>
              <a:rPr lang="en-US" sz="2000" dirty="0" err="1"/>
              <a:t>hankkeet</a:t>
            </a:r>
            <a:r>
              <a:rPr lang="en-US" sz="2000" dirty="0"/>
              <a:t> </a:t>
            </a:r>
            <a:r>
              <a:rPr lang="en-US" sz="2000" dirty="0" err="1"/>
              <a:t>toteutuisivat</a:t>
            </a:r>
            <a:r>
              <a:rPr lang="en-US" sz="2000" dirty="0"/>
              <a:t> </a:t>
            </a:r>
            <a:r>
              <a:rPr lang="en-US" sz="2000" dirty="0" err="1"/>
              <a:t>täysimääräisinä</a:t>
            </a:r>
            <a:r>
              <a:rPr lang="en-US" sz="2000" dirty="0"/>
              <a:t>, ne </a:t>
            </a:r>
            <a:r>
              <a:rPr lang="en-US" sz="2000" dirty="0" err="1"/>
              <a:t>lisäisivät</a:t>
            </a:r>
            <a:r>
              <a:rPr lang="en-US" sz="2000" dirty="0"/>
              <a:t> </a:t>
            </a:r>
            <a:r>
              <a:rPr lang="en-US" sz="2000" dirty="0" err="1"/>
              <a:t>sähkönkulutusta</a:t>
            </a:r>
            <a:r>
              <a:rPr lang="en-US" sz="2000" dirty="0"/>
              <a:t> </a:t>
            </a:r>
            <a:r>
              <a:rPr lang="en-US" sz="2000" dirty="0" err="1"/>
              <a:t>Suomessa</a:t>
            </a:r>
            <a:r>
              <a:rPr lang="en-US" sz="2000" dirty="0"/>
              <a:t> n. 40 % </a:t>
            </a:r>
            <a:r>
              <a:rPr lang="en-US" sz="2000" dirty="0" err="1"/>
              <a:t>verrattuna</a:t>
            </a:r>
            <a:r>
              <a:rPr lang="en-US" sz="2000" dirty="0"/>
              <a:t> </a:t>
            </a:r>
            <a:r>
              <a:rPr lang="en-US" sz="2000" dirty="0" err="1"/>
              <a:t>vuoden</a:t>
            </a:r>
            <a:r>
              <a:rPr lang="en-US" sz="2000" dirty="0"/>
              <a:t> 2025 </a:t>
            </a:r>
            <a:r>
              <a:rPr lang="en-US" sz="2000" dirty="0" err="1"/>
              <a:t>tasoon</a:t>
            </a:r>
            <a:endParaRPr lang="fi-FI" sz="2000" dirty="0"/>
          </a:p>
          <a:p>
            <a:r>
              <a:rPr lang="fi-FI" sz="2000" dirty="0">
                <a:hlinkClick r:id="rId3"/>
              </a:rPr>
              <a:t>Kymenlaakson sähkö 1/2026</a:t>
            </a:r>
            <a:r>
              <a:rPr lang="fi-FI" sz="2000" dirty="0"/>
              <a:t>: ”Espoossa rakenteilla oleva Microsoftin 200 megawatin datakeskus kuluttanee laskennallisesti noin 1,66 tera-wattituntia sähköä vuodessa 95 %:n käyttöasteella. Tämä vastaa määrällisesti koko Turun kotitalouksien sähkönkulutusta vuodessa</a:t>
            </a:r>
            <a:r>
              <a:rPr lang="fi-FI" dirty="0"/>
              <a:t>.”</a:t>
            </a:r>
          </a:p>
          <a:p>
            <a:r>
              <a:rPr lang="fi-FI" sz="2400" dirty="0"/>
              <a:t>Haasteet: riittävyys, siirtoverkkojen kuormitus, kysyntäjousto, säätövoima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995D4A1-0D06-CD2A-45D9-80AF3B68B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72" b="41089"/>
          <a:stretch>
            <a:fillRect/>
          </a:stretch>
        </p:blipFill>
        <p:spPr>
          <a:xfrm>
            <a:off x="452601" y="4484743"/>
            <a:ext cx="7124700" cy="2126266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2BC8C75E-6106-6C7E-F5C5-3BFC5537ECD7}"/>
              </a:ext>
            </a:extLst>
          </p:cNvPr>
          <p:cNvSpPr txBox="1"/>
          <p:nvPr/>
        </p:nvSpPr>
        <p:spPr>
          <a:xfrm>
            <a:off x="7577301" y="5410680"/>
            <a:ext cx="4035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Lainaus tiivistelmästä</a:t>
            </a:r>
          </a:p>
          <a:p>
            <a:r>
              <a:rPr lang="fi-FI" dirty="0" err="1"/>
              <a:t>Pervilä</a:t>
            </a:r>
            <a:r>
              <a:rPr lang="fi-FI" dirty="0"/>
              <a:t> &amp; Kangasharju: </a:t>
            </a:r>
            <a:r>
              <a:rPr lang="fi-FI" i="1" dirty="0"/>
              <a:t>Datakeskusten faktat ja fiktiot </a:t>
            </a:r>
            <a:r>
              <a:rPr lang="fi-FI" dirty="0"/>
              <a:t>(Helsingin yliopisto 2026) </a:t>
            </a:r>
          </a:p>
        </p:txBody>
      </p:sp>
    </p:spTree>
    <p:extLst>
      <p:ext uri="{BB962C8B-B14F-4D97-AF65-F5344CB8AC3E}">
        <p14:creationId xmlns:p14="http://schemas.microsoft.com/office/powerpoint/2010/main" val="1865673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2E3A51-D51F-3CEF-2292-13C87F809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Päätöksenteon haasteet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39F1B3-34D0-ED3D-BC0A-86B0E7C3B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dirty="0"/>
              <a:t>Taloudelliset odotukset vs. realiteetit (verotulot, työllisyys)</a:t>
            </a:r>
          </a:p>
          <a:p>
            <a:r>
              <a:rPr lang="fi-FI" dirty="0"/>
              <a:t>Infraan kohdistuvat paineet: tiet, vesiverkosto, jätteenkäsittely, sähkönsiirto – investoinnit kalliita ja sitovia</a:t>
            </a:r>
          </a:p>
          <a:p>
            <a:endParaRPr lang="fi-FI" dirty="0"/>
          </a:p>
          <a:p>
            <a:r>
              <a:rPr lang="fi-FI" dirty="0"/>
              <a:t>Vaivihkaiset ja superkiireelliset prosessit (yrityssalaisuuksiin vetoaminen)</a:t>
            </a:r>
          </a:p>
          <a:p>
            <a:r>
              <a:rPr lang="fi-FI" dirty="0"/>
              <a:t>rajalliset resurssit ja asiantuntemus (esim. tekninen, juridinen, ekologinen): nojataan yritysten omiin selvityksiin tai konsulttien selvityksiin</a:t>
            </a:r>
          </a:p>
          <a:p>
            <a:pPr lvl="0" fontAlgn="base"/>
            <a:r>
              <a:rPr lang="fi-FI" dirty="0"/>
              <a:t>kuulemistilaisuudet: jo tehtyjen sopimusten ohjaamia/hallitsemia? hankkeiden suuruusluokasta epätarkkaa tietoa (maankäyttö, energian tarve, vaikutukset sähkön hintaan, paikalliset ympäristövaikutukset)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/>
              <a:t>Kivijärvi, Salla-Mari 2025: </a:t>
            </a:r>
            <a:r>
              <a:rPr lang="fi-FI" sz="2400" dirty="0">
                <a:hlinkClick r:id="rId2"/>
              </a:rPr>
              <a:t>Datakeskusdiskurssit alueen ja kestävyyden näkökulmista</a:t>
            </a:r>
            <a:r>
              <a:rPr lang="fi-FI" sz="2400" dirty="0"/>
              <a:t>. Tarkastelussa Haminan, Espoon ja Muhoksen datakeskushankkeet. Aluetieteen pro gradu –tutkielma. Vaasa: Vaasan yliopisto.</a:t>
            </a:r>
          </a:p>
          <a:p>
            <a:pPr marL="0" lvl="0" indent="0" fontAlgn="base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38812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E0EAA5-DB78-BF70-FED2-15E6385DB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Sääntely ja lainsäädäntö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169105E-C1C9-6F48-93FF-80932A320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(Mahdollisesti) tarvittavat luvat: ympäristölupa, vesitalouslupa, kemikaaliturvallisuuslupa, rakentamislupa</a:t>
            </a:r>
          </a:p>
          <a:p>
            <a:pPr lvl="1"/>
            <a:r>
              <a:rPr lang="fi-FI" dirty="0"/>
              <a:t>datakeskukset ”puhtaan siirtymän” hankkeita: rakennuslupaan liittyvä ”pikakaista”: kunta voi päättää hankkeen sijoittamisesta ilman kaavaa tai kaavan muuttamista; myös muussa </a:t>
            </a:r>
            <a:r>
              <a:rPr lang="fi-FI" dirty="0" err="1"/>
              <a:t>luvituksessa</a:t>
            </a:r>
            <a:r>
              <a:rPr lang="fi-FI" dirty="0"/>
              <a:t> nopeutettu käsittely</a:t>
            </a:r>
          </a:p>
          <a:p>
            <a:r>
              <a:rPr lang="fi-FI" dirty="0"/>
              <a:t>Useissa tapauksissa myös ympäristövaikutusten arviointi (YVA)</a:t>
            </a:r>
          </a:p>
          <a:p>
            <a:pPr marL="0" indent="0">
              <a:buNone/>
            </a:pPr>
            <a:r>
              <a:rPr lang="fi-FI" sz="2100" dirty="0"/>
              <a:t>				(Lähteet: Ala-Lahti 2025; Lähteenmäki &amp; </a:t>
            </a:r>
            <a:r>
              <a:rPr lang="fi-FI" sz="2100" dirty="0" err="1"/>
              <a:t>Smálen</a:t>
            </a:r>
            <a:r>
              <a:rPr lang="fi-FI" sz="2100" dirty="0"/>
              <a:t> 2025)</a:t>
            </a:r>
          </a:p>
          <a:p>
            <a:r>
              <a:rPr lang="fi-FI" dirty="0"/>
              <a:t>Lausuntokierroksella lokakuun alussa:</a:t>
            </a:r>
          </a:p>
          <a:p>
            <a:pPr lvl="1"/>
            <a:r>
              <a:rPr lang="fi-FI" dirty="0">
                <a:hlinkClick r:id="rId2"/>
              </a:rPr>
              <a:t>Hallituksen esitys</a:t>
            </a:r>
            <a:r>
              <a:rPr lang="fi-FI" dirty="0"/>
              <a:t> sähköverkkoon liittämisen etusijamenettelystä</a:t>
            </a:r>
          </a:p>
          <a:p>
            <a:pPr lvl="2"/>
            <a:r>
              <a:rPr lang="fi-FI" dirty="0"/>
              <a:t>”tavoitteena [--] sähköverkon kapasiteetin tarkoituksenmukainen ja tehokas hyödyntäminen kilpailevien tarpeiden kesken tilanteessa, jossa sähköverkon kapasiteetista on niukkuutta”</a:t>
            </a:r>
          </a:p>
          <a:p>
            <a:pPr lvl="1"/>
            <a:r>
              <a:rPr lang="fi-FI" dirty="0">
                <a:hlinkClick r:id="rId3"/>
              </a:rPr>
              <a:t>Hallituksen esitys </a:t>
            </a:r>
            <a:r>
              <a:rPr lang="fi-FI" dirty="0"/>
              <a:t>eduskunnalle laiksi datakeskusrekisteristä (Huoltovarmuuskeskus datakeskusrekisterin ylläpitäjäksi)</a:t>
            </a:r>
          </a:p>
          <a:p>
            <a:r>
              <a:rPr lang="fi-FI" dirty="0">
                <a:hlinkClick r:id="rId4"/>
              </a:rPr>
              <a:t>Valmisteilla</a:t>
            </a:r>
            <a:r>
              <a:rPr lang="fi-FI" dirty="0"/>
              <a:t>: sijoituslupalaki (turvallisuuden kannalta merkittävät ulkomaiset sijoitukset, esim. yli 100 MW datakeskukset)</a:t>
            </a:r>
          </a:p>
        </p:txBody>
      </p:sp>
    </p:spTree>
    <p:extLst>
      <p:ext uri="{BB962C8B-B14F-4D97-AF65-F5344CB8AC3E}">
        <p14:creationId xmlns:p14="http://schemas.microsoft.com/office/powerpoint/2010/main" val="1444211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FAF274-ECF3-F8C5-777E-18B69BBDC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fi-FI" dirty="0"/>
              <a:t>Kulttuurisia ja poliittisia näkökulmia</a:t>
            </a:r>
          </a:p>
        </p:txBody>
      </p:sp>
    </p:spTree>
    <p:extLst>
      <p:ext uri="{BB962C8B-B14F-4D97-AF65-F5344CB8AC3E}">
        <p14:creationId xmlns:p14="http://schemas.microsoft.com/office/powerpoint/2010/main" val="2693942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C99618-90F7-EC04-C2EB-F1332212D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Datakeskukset ja teollisuuden vihreä siirtymä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64463A-6378-A2C6-8CB4-2948D4578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Välttämättömyys: yhteiskunnan kaikkien toimintojen muuntaminen hiilineutraaleiksi</a:t>
            </a:r>
          </a:p>
          <a:p>
            <a:r>
              <a:rPr lang="fi-FI" dirty="0"/>
              <a:t>Puhtaan energian tuotanto kasvussa, mutta korvautumista ei ole tapahtunut </a:t>
            </a:r>
            <a:r>
              <a:rPr lang="fi-FI" sz="2200" dirty="0"/>
              <a:t>(</a:t>
            </a:r>
            <a:r>
              <a:rPr lang="fi-FI" sz="2200" dirty="0" err="1"/>
              <a:t>Fressoz</a:t>
            </a:r>
            <a:r>
              <a:rPr lang="fi-FI" sz="2200" dirty="0"/>
              <a:t>  2024)</a:t>
            </a:r>
          </a:p>
          <a:p>
            <a:r>
              <a:rPr lang="en-US" dirty="0" err="1"/>
              <a:t>Koordinaatio</a:t>
            </a:r>
            <a:r>
              <a:rPr lang="en-US" dirty="0"/>
              <a:t> </a:t>
            </a:r>
            <a:r>
              <a:rPr lang="en-US" dirty="0" err="1"/>
              <a:t>sektoreiden</a:t>
            </a:r>
            <a:r>
              <a:rPr lang="en-US" dirty="0"/>
              <a:t> </a:t>
            </a:r>
            <a:r>
              <a:rPr lang="en-US" dirty="0" err="1"/>
              <a:t>välillä</a:t>
            </a:r>
            <a:r>
              <a:rPr lang="en-US" dirty="0"/>
              <a:t> </a:t>
            </a:r>
            <a:r>
              <a:rPr lang="en-US" dirty="0" err="1"/>
              <a:t>puutteellista</a:t>
            </a:r>
            <a:r>
              <a:rPr lang="en-US" dirty="0"/>
              <a:t> </a:t>
            </a:r>
            <a:r>
              <a:rPr lang="en-US" dirty="0" err="1"/>
              <a:t>Suomessa</a:t>
            </a:r>
            <a:endParaRPr lang="en-US" dirty="0"/>
          </a:p>
          <a:p>
            <a:r>
              <a:rPr lang="fi-FI" dirty="0"/>
              <a:t>Tasainen sähkönsaanti välttämätön datakeskuksille; varalla fossiiliset ja ydinvoima </a:t>
            </a:r>
            <a:r>
              <a:rPr lang="en-US" sz="2200" dirty="0"/>
              <a:t>(</a:t>
            </a:r>
            <a:r>
              <a:rPr lang="en-US" sz="2200" dirty="0" err="1"/>
              <a:t>ks</a:t>
            </a:r>
            <a:r>
              <a:rPr lang="en-US" sz="2200" dirty="0"/>
              <a:t>. Ikonen 2025)</a:t>
            </a:r>
          </a:p>
          <a:p>
            <a:pPr fontAlgn="base"/>
            <a:r>
              <a:rPr lang="fi-FI" dirty="0"/>
              <a:t>Kilpailu puhtaasta sähköstä ja syrjäyttävä vaikutus (</a:t>
            </a:r>
            <a:r>
              <a:rPr lang="fi-FI" i="1" dirty="0" err="1"/>
              <a:t>crowd</a:t>
            </a:r>
            <a:r>
              <a:rPr lang="fi-FI" i="1" dirty="0"/>
              <a:t>-out</a:t>
            </a:r>
            <a:r>
              <a:rPr lang="fi-FI" dirty="0"/>
              <a:t>) (esim. vihreä teräs, raskaan liikenteen sähköistäminen)</a:t>
            </a:r>
          </a:p>
          <a:p>
            <a:pPr lvl="1" fontAlgn="base"/>
            <a:r>
              <a:rPr lang="fi-FI" dirty="0"/>
              <a:t>Myös uudisrakentamisen muut vaatimukset ja vaikutukset (rakentaminen, tiestö, sähkölinjat) – miten projektit sovitetaan yhteen?</a:t>
            </a:r>
          </a:p>
          <a:p>
            <a:r>
              <a:rPr lang="fi-FI" dirty="0"/>
              <a:t>Datakeskukset vihreän sähkön tuotannon vauhdittajina ja jouston luojina – onko näyttöjä?</a:t>
            </a:r>
          </a:p>
        </p:txBody>
      </p:sp>
    </p:spTree>
    <p:extLst>
      <p:ext uri="{BB962C8B-B14F-4D97-AF65-F5344CB8AC3E}">
        <p14:creationId xmlns:p14="http://schemas.microsoft.com/office/powerpoint/2010/main" val="4098765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D56232-70C2-F5F6-3E48-E5C8376D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Datakeskukset ja paikallishistoria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27ED574-3C3A-4B0F-17C1-3802AFE78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dirty="0"/>
              <a:t>Datakeskukset eivät rakennu vain teollisuuskaupunkien materiaalisen perinnön vaan myös sosiokulttuurisen perinnön varaan </a:t>
            </a:r>
            <a:r>
              <a:rPr lang="fi-FI" sz="2200" dirty="0"/>
              <a:t>(Saunavaara, Laine &amp; Salo 2022)</a:t>
            </a:r>
          </a:p>
          <a:p>
            <a:r>
              <a:rPr lang="fi-FI" dirty="0"/>
              <a:t>Irlannin datakeskusten perustana maan historia kehittyvien telekommunikaatioyhteyksien koealustana sekä transatlanttisten lentoyhteyksien solmukohtana </a:t>
            </a:r>
            <a:r>
              <a:rPr lang="fi-FI" sz="2200" dirty="0"/>
              <a:t>(</a:t>
            </a:r>
            <a:r>
              <a:rPr lang="fi-FI" sz="2200" dirty="0" err="1"/>
              <a:t>Bresnihan</a:t>
            </a:r>
            <a:r>
              <a:rPr lang="fi-FI" sz="2200" dirty="0"/>
              <a:t> &amp; </a:t>
            </a:r>
            <a:r>
              <a:rPr lang="fi-FI" sz="2200" dirty="0" err="1"/>
              <a:t>Brodie</a:t>
            </a:r>
            <a:r>
              <a:rPr lang="fi-FI" sz="2200" dirty="0"/>
              <a:t> 2025; </a:t>
            </a:r>
            <a:r>
              <a:rPr lang="fi-FI" sz="2200" dirty="0" err="1"/>
              <a:t>Agnew</a:t>
            </a:r>
            <a:r>
              <a:rPr lang="fi-FI" sz="2200" dirty="0"/>
              <a:t> 2025)</a:t>
            </a:r>
          </a:p>
          <a:p>
            <a:r>
              <a:rPr lang="fi-FI" dirty="0"/>
              <a:t>Tapaus Forssa: jo toimiva NCM Computing Oy:n konttidatakeskus (4,5 </a:t>
            </a:r>
            <a:r>
              <a:rPr lang="fi-FI" dirty="0">
                <a:sym typeface="Wingdings" panose="05000000000000000000" pitchFamily="2" charset="2"/>
              </a:rPr>
              <a:t> 12 MW)</a:t>
            </a:r>
            <a:r>
              <a:rPr lang="fi-FI" dirty="0"/>
              <a:t> sekä kansainvälisen varainhoitoyhtiö </a:t>
            </a:r>
            <a:r>
              <a:rPr lang="fi-FI" dirty="0" err="1"/>
              <a:t>Blackstonen</a:t>
            </a:r>
            <a:r>
              <a:rPr lang="fi-FI" dirty="0"/>
              <a:t> omistama datakeskusyhtiö </a:t>
            </a:r>
            <a:r>
              <a:rPr lang="fi-FI" dirty="0" err="1"/>
              <a:t>QTS:n</a:t>
            </a:r>
            <a:r>
              <a:rPr lang="fi-FI" dirty="0"/>
              <a:t> datakeskus (joko 4,5 </a:t>
            </a:r>
            <a:r>
              <a:rPr lang="fi-FI" dirty="0" err="1"/>
              <a:t>TWh</a:t>
            </a:r>
            <a:r>
              <a:rPr lang="fi-FI" dirty="0"/>
              <a:t>/a /103,5 ha tai 6,6 </a:t>
            </a:r>
            <a:r>
              <a:rPr lang="fi-FI" dirty="0" err="1"/>
              <a:t>TWh</a:t>
            </a:r>
            <a:r>
              <a:rPr lang="fi-FI" dirty="0"/>
              <a:t>/a /150 ha)</a:t>
            </a:r>
          </a:p>
          <a:p>
            <a:r>
              <a:rPr lang="fi-FI" dirty="0"/>
              <a:t>Kaupunginjohtaja Jari Kesäniemi: ”Forssa 1.0, 2.0, 3.0” </a:t>
            </a:r>
            <a:r>
              <a:rPr lang="fi-FI" sz="2200" dirty="0"/>
              <a:t>(ks. Lummaa 2026)</a:t>
            </a:r>
          </a:p>
        </p:txBody>
      </p:sp>
    </p:spTree>
    <p:extLst>
      <p:ext uri="{BB962C8B-B14F-4D97-AF65-F5344CB8AC3E}">
        <p14:creationId xmlns:p14="http://schemas.microsoft.com/office/powerpoint/2010/main" val="2802866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C58EE5-E074-71FC-F484-50F62B405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Lisää selvitettävää…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8A31E44-E00E-612E-84AD-B4B285A4D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Finansialisaatio</a:t>
            </a:r>
            <a:r>
              <a:rPr lang="fi-FI" dirty="0"/>
              <a:t> selittää datakeskusten ”sisä- ja ulkopuolta”</a:t>
            </a:r>
          </a:p>
          <a:p>
            <a:pPr lvl="1"/>
            <a:r>
              <a:rPr lang="fi-FI" dirty="0" err="1"/>
              <a:t>High-Frequency</a:t>
            </a:r>
            <a:r>
              <a:rPr lang="fi-FI" dirty="0"/>
              <a:t> Trading (HFT), kryptovaluutat</a:t>
            </a:r>
          </a:p>
          <a:p>
            <a:pPr lvl="1"/>
            <a:r>
              <a:rPr lang="fi-FI" dirty="0"/>
              <a:t>Rakennuttaminen, myyminen ja vuokraaminen kiinteistösijoitusyhtiöiden ja pääomarahastojen liiketoimintana</a:t>
            </a:r>
          </a:p>
          <a:p>
            <a:r>
              <a:rPr lang="fi-FI" dirty="0"/>
              <a:t>Datakeskukset liitetään turvallisuuteen (”kriittinen infrastruktuuri”), mutta ne liittyvät myös turvallistamiseen</a:t>
            </a:r>
          </a:p>
          <a:p>
            <a:pPr lvl="1"/>
            <a:r>
              <a:rPr lang="fi-FI" dirty="0">
                <a:hlinkClick r:id="rId2"/>
              </a:rPr>
              <a:t>https://digital-strategy.ec.europa.eu/en/library/ai-continent-action-plan</a:t>
            </a:r>
            <a:endParaRPr lang="fi-FI" dirty="0"/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54048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178108-A01D-7E5B-0789-20609315C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Vaikutusmahdollisuudet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5902C7-7F9F-4653-CD10-1C16F632F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i-FI" dirty="0"/>
              <a:t>Datakeskukset kuriin – Kansalaisaloite datakeskusten sääntelyn ja resurssipohjaisen datakeskusmaksun säätämiseksi 15.9.2026 </a:t>
            </a:r>
            <a:r>
              <a:rPr lang="fi-FI" u="sng" dirty="0">
                <a:hlinkClick r:id="rId2"/>
              </a:rPr>
              <a:t>https://www.kansalaisaloite.fi/fi/aloite/17997</a:t>
            </a:r>
            <a:endParaRPr lang="fi-FI" dirty="0"/>
          </a:p>
          <a:p>
            <a:r>
              <a:rPr lang="fi-FI" dirty="0"/>
              <a:t> Kuntalaisaloitteet </a:t>
            </a:r>
            <a:r>
              <a:rPr lang="fi-FI" dirty="0">
                <a:hlinkClick r:id="rId3"/>
              </a:rPr>
              <a:t>https://www.kuntalaisaloite.fi/fi</a:t>
            </a:r>
            <a:endParaRPr lang="fi-FI" dirty="0"/>
          </a:p>
          <a:p>
            <a:r>
              <a:rPr lang="fi-FI" dirty="0"/>
              <a:t>How to </a:t>
            </a:r>
            <a:r>
              <a:rPr lang="fi-FI" dirty="0" err="1"/>
              <a:t>Resist</a:t>
            </a:r>
            <a:r>
              <a:rPr lang="fi-FI" dirty="0"/>
              <a:t> Data </a:t>
            </a:r>
            <a:r>
              <a:rPr lang="fi-FI" dirty="0" err="1"/>
              <a:t>Centers</a:t>
            </a:r>
            <a:r>
              <a:rPr lang="fi-FI" dirty="0"/>
              <a:t>: A Guide For </a:t>
            </a:r>
            <a:r>
              <a:rPr lang="fi-FI" dirty="0" err="1"/>
              <a:t>Local</a:t>
            </a:r>
            <a:r>
              <a:rPr lang="fi-FI" dirty="0"/>
              <a:t> </a:t>
            </a:r>
            <a:r>
              <a:rPr lang="fi-FI" dirty="0" err="1"/>
              <a:t>Communities</a:t>
            </a:r>
            <a:r>
              <a:rPr lang="fi-FI" dirty="0"/>
              <a:t> in Europe (</a:t>
            </a:r>
            <a:r>
              <a:rPr lang="fi-FI" dirty="0" err="1"/>
              <a:t>Algorithm</a:t>
            </a:r>
            <a:r>
              <a:rPr lang="fi-FI" dirty="0"/>
              <a:t> Watch / </a:t>
            </a:r>
            <a:r>
              <a:rPr lang="fi-FI" dirty="0" err="1"/>
              <a:t>Shauna</a:t>
            </a:r>
            <a:r>
              <a:rPr lang="fi-FI" dirty="0"/>
              <a:t> </a:t>
            </a:r>
            <a:r>
              <a:rPr lang="fi-FI" dirty="0" err="1"/>
              <a:t>Blackmon</a:t>
            </a:r>
            <a:r>
              <a:rPr lang="fi-FI" dirty="0"/>
              <a:t>)</a:t>
            </a:r>
            <a:r>
              <a:rPr lang="fi-FI" b="1" dirty="0"/>
              <a:t> </a:t>
            </a:r>
            <a:r>
              <a:rPr lang="fi-FI" u="sng" dirty="0">
                <a:hlinkClick r:id="rId4"/>
              </a:rPr>
              <a:t>https://algorithmwatch.org/en/a-guide-to-data-centers/</a:t>
            </a:r>
            <a:endParaRPr lang="fi-FI" dirty="0"/>
          </a:p>
          <a:p>
            <a:r>
              <a:rPr lang="fi-FI" dirty="0"/>
              <a:t> How to Stop a Data Centre: Tools for </a:t>
            </a:r>
            <a:r>
              <a:rPr lang="fi-FI" dirty="0" err="1"/>
              <a:t>Community</a:t>
            </a:r>
            <a:r>
              <a:rPr lang="fi-FI" dirty="0"/>
              <a:t> </a:t>
            </a:r>
            <a:r>
              <a:rPr lang="fi-FI" dirty="0" err="1"/>
              <a:t>Resistance</a:t>
            </a:r>
            <a:r>
              <a:rPr lang="fi-FI" dirty="0"/>
              <a:t> (</a:t>
            </a:r>
            <a:r>
              <a:rPr lang="fi-FI" dirty="0" err="1"/>
              <a:t>Commons</a:t>
            </a:r>
            <a:r>
              <a:rPr lang="fi-FI" dirty="0"/>
              <a:t> Library / </a:t>
            </a:r>
            <a:r>
              <a:rPr lang="fi-FI" dirty="0" err="1"/>
              <a:t>Holly</a:t>
            </a:r>
            <a:r>
              <a:rPr lang="fi-FI" dirty="0"/>
              <a:t> Hammond) </a:t>
            </a:r>
            <a:r>
              <a:rPr lang="fi-FI" u="sng" dirty="0">
                <a:hlinkClick r:id="rId5"/>
              </a:rPr>
              <a:t>https://commonslibrary.org/how-to-stop-a-data-centre-tools-for-community-resistance/#How_to_Resist_Data_Centers_A_Guide_For_Local_Communities_in_Europe</a:t>
            </a:r>
            <a:endParaRPr lang="fi-FI" u="sng" dirty="0"/>
          </a:p>
          <a:p>
            <a:pPr marL="0" indent="0">
              <a:buNone/>
            </a:pPr>
            <a:endParaRPr lang="fi-FI" u="sng" dirty="0"/>
          </a:p>
          <a:p>
            <a:r>
              <a:rPr lang="fi-FI" dirty="0">
                <a:hlinkClick r:id="rId6"/>
              </a:rPr>
              <a:t>Stop datakeskuksille -mielenosoitus</a:t>
            </a:r>
            <a:r>
              <a:rPr lang="fi-FI" dirty="0"/>
              <a:t> 7.11. klo 13, Helsinki, Rautatientori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488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653135-E584-5D92-94ED-96D99C5ED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Yhteenvetoa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EF0CEB8-B780-E632-FDFF-8E86D06B4F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Lupauksia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7F1C041-6748-C5FC-BC3A-1595DB8F3B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Kuntien talousnäkymät</a:t>
            </a:r>
          </a:p>
          <a:p>
            <a:r>
              <a:rPr lang="fi-FI" dirty="0"/>
              <a:t>Työllisyys ja kasvava osaaminen</a:t>
            </a:r>
          </a:p>
          <a:p>
            <a:r>
              <a:rPr lang="fi-FI" dirty="0"/>
              <a:t>Teknologinen kehitys ja kilpailukyky</a:t>
            </a:r>
          </a:p>
          <a:p>
            <a:r>
              <a:rPr lang="fi-FI" dirty="0"/>
              <a:t>Vihreän siirtymän kiritys (erit. sähköistäminen)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Suomi informaatioteknologioiden ja vihreän siirtymän mallimaana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D0FEB29-D1CA-2C54-D288-7BDABAAA4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Seurauksia?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402A7A4-A74E-BEBC-D95F-F6804BF4AC7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Ympäristömuutokset</a:t>
            </a:r>
          </a:p>
          <a:p>
            <a:r>
              <a:rPr lang="fi-FI" dirty="0"/>
              <a:t>Sähkön hinta ja saatavuus (yksityiset taloudet, teollisuus, julkinen sektori)</a:t>
            </a:r>
          </a:p>
          <a:p>
            <a:r>
              <a:rPr lang="fi-FI" dirty="0" err="1"/>
              <a:t>Finansialisaation</a:t>
            </a:r>
            <a:r>
              <a:rPr lang="fi-FI" dirty="0"/>
              <a:t> ja digitalisaation kiihtyminen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Suomi resurssiperiferiana?</a:t>
            </a:r>
          </a:p>
        </p:txBody>
      </p:sp>
    </p:spTree>
    <p:extLst>
      <p:ext uri="{BB962C8B-B14F-4D97-AF65-F5344CB8AC3E}">
        <p14:creationId xmlns:p14="http://schemas.microsoft.com/office/powerpoint/2010/main" val="2449194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75FAF6-3BB2-E50A-DC55-417558BD7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Loppupäätelmiä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0DFD57-9234-B532-87F2-4E8065F54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2020-luvun datakeskusbuumissa tiivistyy näköalaton teollisuuspolitiikka, </a:t>
            </a:r>
            <a:r>
              <a:rPr lang="fi-FI" dirty="0" err="1"/>
              <a:t>finansialisoitunut</a:t>
            </a:r>
            <a:r>
              <a:rPr lang="fi-FI" dirty="0"/>
              <a:t> talous, ympäristökriisin sivuuttaminen (ja globaalilla tasolla suurvaltojen välinen tiukentuva kilpailu ja kilpavarustelu, sotilaallisessakin mielessä)</a:t>
            </a:r>
          </a:p>
          <a:p>
            <a:r>
              <a:rPr lang="fi-FI" dirty="0"/>
              <a:t>Ongelma Suomessa: datakeskusbuumi ohjaa huomiota kansainvälisen teknologiakilpailukyvyn kasvattamiseen ja taloudellisiin pikavoittoihin, pois valtavan mittaluokan kokonaisponnistuksesta, joka teollisuuden ja koko yhteiskunnan kestävyysmurrokseen liittyy</a:t>
            </a:r>
          </a:p>
          <a:p>
            <a:endParaRPr lang="fi-FI" dirty="0"/>
          </a:p>
          <a:p>
            <a:pPr marL="0" indent="0">
              <a:buNone/>
            </a:pPr>
            <a:r>
              <a:rPr lang="fi-FI" dirty="0"/>
              <a:t>Toisaalta</a:t>
            </a:r>
          </a:p>
          <a:p>
            <a:r>
              <a:rPr lang="fi-FI" dirty="0"/>
              <a:t>Datakeskukset ovat </a:t>
            </a:r>
            <a:r>
              <a:rPr lang="fi-FI" i="1" dirty="0"/>
              <a:t>elimellinen</a:t>
            </a:r>
            <a:r>
              <a:rPr lang="fi-FI" dirty="0"/>
              <a:t> osa nyky-yhteiskuntia</a:t>
            </a:r>
          </a:p>
          <a:p>
            <a:r>
              <a:rPr lang="fi-FI" dirty="0"/>
              <a:t>Huolellisella suunnittelulla ja tiukalla sääntelyllä datakeskuksia voitaneen sovittaa osaksi hiilineutraalin yhteiskunnan toimintoja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88986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D335BAC2-F05E-2718-D0D9-28AE73B1E0A1}"/>
              </a:ext>
            </a:extLst>
          </p:cNvPr>
          <p:cNvSpPr txBox="1"/>
          <p:nvPr/>
        </p:nvSpPr>
        <p:spPr>
          <a:xfrm>
            <a:off x="1504334" y="1537398"/>
            <a:ext cx="8386917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6000" dirty="0"/>
              <a:t>Kiitos!</a:t>
            </a:r>
          </a:p>
          <a:p>
            <a:endParaRPr lang="fi-FI" sz="5400" dirty="0"/>
          </a:p>
          <a:p>
            <a:endParaRPr lang="fi-FI" sz="4000" dirty="0"/>
          </a:p>
          <a:p>
            <a:endParaRPr lang="fi-FI" sz="4000" dirty="0"/>
          </a:p>
          <a:p>
            <a:endParaRPr lang="fi-FI" sz="4000" dirty="0"/>
          </a:p>
          <a:p>
            <a:r>
              <a:rPr lang="fi-FI" sz="4000" dirty="0"/>
              <a:t>Haluatko diat itsellesi? Ota yhteyttä: karoliina.lummaa@bios.fi</a:t>
            </a:r>
          </a:p>
        </p:txBody>
      </p:sp>
    </p:spTree>
    <p:extLst>
      <p:ext uri="{BB962C8B-B14F-4D97-AF65-F5344CB8AC3E}">
        <p14:creationId xmlns:p14="http://schemas.microsoft.com/office/powerpoint/2010/main" val="3137637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B0D401-6A8E-A1AC-7B28-D054E889C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35"/>
            <a:ext cx="10515600" cy="578772"/>
          </a:xfrm>
        </p:spPr>
        <p:txBody>
          <a:bodyPr>
            <a:normAutofit/>
          </a:bodyPr>
          <a:lstStyle/>
          <a:p>
            <a:r>
              <a:rPr lang="fi-FI" sz="2000" dirty="0"/>
              <a:t>Lähteitä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C24218-393D-3366-5BED-B1C3922D6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3897"/>
            <a:ext cx="10515600" cy="523306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i-FI" sz="1600" dirty="0" err="1"/>
              <a:t>Agnew</a:t>
            </a:r>
            <a:r>
              <a:rPr lang="fi-FI" sz="1600" dirty="0"/>
              <a:t>, Roisin  2025. </a:t>
            </a:r>
            <a:r>
              <a:rPr lang="fi-FI" sz="1600" dirty="0" err="1"/>
              <a:t>Bog</a:t>
            </a:r>
            <a:r>
              <a:rPr lang="fi-FI" sz="1600" dirty="0"/>
              <a:t> </a:t>
            </a:r>
            <a:r>
              <a:rPr lang="fi-FI" sz="1600" dirty="0" err="1"/>
              <a:t>Communism</a:t>
            </a:r>
            <a:r>
              <a:rPr lang="fi-FI" sz="1600" dirty="0"/>
              <a:t>. </a:t>
            </a:r>
            <a:r>
              <a:rPr lang="fi-FI" sz="1600" i="1" dirty="0"/>
              <a:t>THE BREAK–DOWN. New </a:t>
            </a:r>
            <a:r>
              <a:rPr lang="fi-FI" sz="1600" i="1" dirty="0" err="1"/>
              <a:t>writing</a:t>
            </a:r>
            <a:r>
              <a:rPr lang="fi-FI" sz="1600" i="1" dirty="0"/>
              <a:t> and </a:t>
            </a:r>
            <a:r>
              <a:rPr lang="fi-FI" sz="1600" i="1" dirty="0" err="1"/>
              <a:t>conversations</a:t>
            </a:r>
            <a:r>
              <a:rPr lang="fi-FI" sz="1600" i="1" dirty="0"/>
              <a:t> on </a:t>
            </a:r>
            <a:r>
              <a:rPr lang="fi-FI" sz="1600" i="1" dirty="0" err="1"/>
              <a:t>capitalism</a:t>
            </a:r>
            <a:r>
              <a:rPr lang="fi-FI" sz="1600" i="1" dirty="0"/>
              <a:t>, </a:t>
            </a:r>
            <a:r>
              <a:rPr lang="fi-FI" sz="1600" i="1" dirty="0" err="1"/>
              <a:t>nature</a:t>
            </a:r>
            <a:r>
              <a:rPr lang="fi-FI" sz="1600" i="1" dirty="0"/>
              <a:t> and </a:t>
            </a:r>
            <a:r>
              <a:rPr lang="fi-FI" sz="1600" i="1" dirty="0" err="1"/>
              <a:t>the</a:t>
            </a:r>
            <a:r>
              <a:rPr lang="fi-FI" sz="1600" i="1" dirty="0"/>
              <a:t> </a:t>
            </a:r>
            <a:r>
              <a:rPr lang="fi-FI" sz="1600" i="1" dirty="0" err="1"/>
              <a:t>climate</a:t>
            </a:r>
            <a:r>
              <a:rPr lang="fi-FI" sz="1600" dirty="0"/>
              <a:t> 2, 70–81. London: </a:t>
            </a:r>
            <a:r>
              <a:rPr lang="fi-FI" sz="1600" dirty="0" err="1"/>
              <a:t>Common</a:t>
            </a:r>
            <a:r>
              <a:rPr lang="fi-FI" sz="1600" dirty="0"/>
              <a:t> </a:t>
            </a:r>
            <a:r>
              <a:rPr lang="fi-FI" sz="1600" dirty="0" err="1"/>
              <a:t>Wealth</a:t>
            </a:r>
            <a:r>
              <a:rPr lang="fi-FI" sz="1600" dirty="0"/>
              <a:t> &amp; Planet B.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i-FI" sz="1600" dirty="0" err="1"/>
              <a:t>Bresnihan</a:t>
            </a:r>
            <a:r>
              <a:rPr lang="fi-FI" sz="1600" dirty="0"/>
              <a:t>, Patrick &amp; Patrick </a:t>
            </a:r>
            <a:r>
              <a:rPr lang="fi-FI" sz="1600" dirty="0" err="1"/>
              <a:t>Brodie</a:t>
            </a:r>
            <a:r>
              <a:rPr lang="fi-FI" sz="1600" dirty="0"/>
              <a:t> 2025. </a:t>
            </a:r>
            <a:r>
              <a:rPr lang="fi-FI" sz="1600" i="1" dirty="0" err="1"/>
              <a:t>From</a:t>
            </a:r>
            <a:r>
              <a:rPr lang="fi-FI" sz="1600" i="1" dirty="0"/>
              <a:t> </a:t>
            </a:r>
            <a:r>
              <a:rPr lang="fi-FI" sz="1600" i="1" dirty="0" err="1"/>
              <a:t>the</a:t>
            </a:r>
            <a:r>
              <a:rPr lang="fi-FI" sz="1600" i="1" dirty="0"/>
              <a:t> </a:t>
            </a:r>
            <a:r>
              <a:rPr lang="fi-FI" sz="1600" i="1" dirty="0" err="1"/>
              <a:t>Bog</a:t>
            </a:r>
            <a:r>
              <a:rPr lang="fi-FI" sz="1600" i="1" dirty="0"/>
              <a:t> to </a:t>
            </a:r>
            <a:r>
              <a:rPr lang="fi-FI" sz="1600" i="1" dirty="0" err="1"/>
              <a:t>the</a:t>
            </a:r>
            <a:r>
              <a:rPr lang="fi-FI" sz="1600" i="1" dirty="0"/>
              <a:t> </a:t>
            </a:r>
            <a:r>
              <a:rPr lang="fi-FI" sz="1600" i="1" dirty="0" err="1"/>
              <a:t>Cloud</a:t>
            </a:r>
            <a:r>
              <a:rPr lang="fi-FI" sz="1600" i="1" dirty="0"/>
              <a:t>. </a:t>
            </a:r>
            <a:r>
              <a:rPr lang="fi-FI" sz="1600" i="1" dirty="0" err="1"/>
              <a:t>Dependency</a:t>
            </a:r>
            <a:r>
              <a:rPr lang="fi-FI" sz="1600" i="1" dirty="0"/>
              <a:t> and Eco-</a:t>
            </a:r>
            <a:r>
              <a:rPr lang="fi-FI" sz="1600" i="1" dirty="0" err="1"/>
              <a:t>Modernity</a:t>
            </a:r>
            <a:r>
              <a:rPr lang="fi-FI" sz="1600" i="1" dirty="0"/>
              <a:t> in </a:t>
            </a:r>
            <a:r>
              <a:rPr lang="fi-FI" sz="1600" i="1" dirty="0" err="1"/>
              <a:t>Ireland</a:t>
            </a:r>
            <a:r>
              <a:rPr lang="fi-FI" sz="1600" dirty="0"/>
              <a:t>. </a:t>
            </a:r>
            <a:r>
              <a:rPr lang="fi-FI" sz="1600" dirty="0" err="1"/>
              <a:t>Policy</a:t>
            </a:r>
            <a:r>
              <a:rPr lang="fi-FI" sz="1600" dirty="0"/>
              <a:t> Press.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i-FI" sz="1600" dirty="0"/>
              <a:t>Ala-Lahti, Tellervo 2025. Suomen datakeskukset puhtaana investointina - ympäristöoikeudellinen arvio. </a:t>
            </a:r>
            <a:r>
              <a:rPr lang="fi-FI" sz="1600" u="sng" dirty="0">
                <a:hlinkClick r:id="rId2"/>
              </a:rPr>
              <a:t>https://bios.fi/suomen-datakeskukset-puhtaana-investointina-ymparistooikeudellinen-arvio/</a:t>
            </a:r>
            <a:r>
              <a:rPr lang="fi-FI" sz="1600" dirty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i-FI" sz="1600" dirty="0" err="1"/>
              <a:t>Arcand</a:t>
            </a:r>
            <a:r>
              <a:rPr lang="fi-FI" sz="1600" dirty="0"/>
              <a:t>, Bruno 2026. </a:t>
            </a:r>
            <a:r>
              <a:rPr lang="fi-FI" sz="1600" dirty="0" err="1"/>
              <a:t>The</a:t>
            </a:r>
            <a:r>
              <a:rPr lang="fi-FI" sz="1600" dirty="0"/>
              <a:t> </a:t>
            </a:r>
            <a:r>
              <a:rPr lang="fi-FI" sz="1600" dirty="0" err="1"/>
              <a:t>political</a:t>
            </a:r>
            <a:r>
              <a:rPr lang="fi-FI" sz="1600" dirty="0"/>
              <a:t> </a:t>
            </a:r>
            <a:r>
              <a:rPr lang="fi-FI" sz="1600" dirty="0" err="1"/>
              <a:t>economy</a:t>
            </a:r>
            <a:r>
              <a:rPr lang="fi-FI" sz="1600" dirty="0"/>
              <a:t> of </a:t>
            </a:r>
            <a:r>
              <a:rPr lang="fi-FI" sz="1600" dirty="0" err="1"/>
              <a:t>green</a:t>
            </a:r>
            <a:r>
              <a:rPr lang="fi-FI" sz="1600" dirty="0"/>
              <a:t> </a:t>
            </a:r>
            <a:r>
              <a:rPr lang="fi-FI" sz="1600" dirty="0" err="1"/>
              <a:t>industrial</a:t>
            </a:r>
            <a:r>
              <a:rPr lang="fi-FI" sz="1600" dirty="0"/>
              <a:t> </a:t>
            </a:r>
            <a:r>
              <a:rPr lang="fi-FI" sz="1600" dirty="0" err="1"/>
              <a:t>policy</a:t>
            </a:r>
            <a:r>
              <a:rPr lang="fi-FI" sz="1600" dirty="0"/>
              <a:t> in </a:t>
            </a:r>
            <a:r>
              <a:rPr lang="fi-FI" sz="1600" dirty="0" err="1"/>
              <a:t>liberal</a:t>
            </a:r>
            <a:r>
              <a:rPr lang="fi-FI" sz="1600" dirty="0"/>
              <a:t> </a:t>
            </a:r>
            <a:r>
              <a:rPr lang="fi-FI" sz="1600" dirty="0" err="1"/>
              <a:t>states</a:t>
            </a:r>
            <a:r>
              <a:rPr lang="fi-FI" sz="1600" dirty="0"/>
              <a:t>. </a:t>
            </a:r>
            <a:r>
              <a:rPr lang="fi-FI" sz="1600" i="1" dirty="0"/>
              <a:t>Energy </a:t>
            </a:r>
            <a:r>
              <a:rPr lang="fi-FI" sz="1600" i="1" dirty="0" err="1"/>
              <a:t>Policy</a:t>
            </a:r>
            <a:r>
              <a:rPr lang="fi-FI" sz="1600" i="1" dirty="0"/>
              <a:t> </a:t>
            </a:r>
            <a:r>
              <a:rPr lang="fi-FI" sz="1600" dirty="0"/>
              <a:t>210. </a:t>
            </a:r>
            <a:r>
              <a:rPr lang="fi-FI" sz="1600" dirty="0">
                <a:hlinkClick r:id="rId3"/>
              </a:rPr>
              <a:t>https://doi.org/10.1016/j.enpol.2025.115006</a:t>
            </a:r>
            <a:endParaRPr lang="fi-FI" sz="16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i-FI" sz="1600" dirty="0" err="1"/>
              <a:t>Fingrid</a:t>
            </a:r>
            <a:r>
              <a:rPr lang="fi-FI" sz="1600" dirty="0"/>
              <a:t> 18.8.2026. Sähkönkulutus on kääntymässä voimakkaaseen kasvuun – rinnalle tarvitaan lisää säätövoimaa. </a:t>
            </a:r>
            <a:r>
              <a:rPr lang="fi-FI" sz="1600" dirty="0">
                <a:hlinkClick r:id="rId4"/>
              </a:rPr>
              <a:t>https://www.fingrid.fi/ajankohtaista/tiedotteet/2026/sahkonkulutus-on-kaantymassa-voimakkaaseen-kasvuun--rinnalle-tarvitaan-lisaa-saatovoimaa/</a:t>
            </a:r>
            <a:endParaRPr lang="fi-FI" sz="16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i-FI" sz="1600" dirty="0" err="1"/>
              <a:t>Finnish</a:t>
            </a:r>
            <a:r>
              <a:rPr lang="fi-FI" sz="1600" dirty="0"/>
              <a:t> Data Centre Association: </a:t>
            </a:r>
            <a:r>
              <a:rPr lang="fi-FI" sz="1600" i="1" dirty="0"/>
              <a:t>Datakeskustoimialan potentiaali Suomessa </a:t>
            </a:r>
            <a:r>
              <a:rPr lang="fi-FI" sz="1600" dirty="0"/>
              <a:t>(syyskuu 2025) </a:t>
            </a:r>
            <a:r>
              <a:rPr lang="fi-FI" sz="1600" u="sng" dirty="0">
                <a:hlinkClick r:id="rId5"/>
              </a:rPr>
              <a:t>https://www.fdca.fi/wp-content/uploads/2025/09/FDCA-Datakeskustoimialan-potentiaali-Suomessa.pdf</a:t>
            </a:r>
            <a:endParaRPr lang="fi-FI" sz="16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i-FI" sz="1600" dirty="0" err="1"/>
              <a:t>Fressoz</a:t>
            </a:r>
            <a:r>
              <a:rPr lang="fi-FI" sz="1600" dirty="0"/>
              <a:t>, Jean-</a:t>
            </a:r>
            <a:r>
              <a:rPr lang="fi-FI" sz="1600" dirty="0" err="1"/>
              <a:t>Baptiste</a:t>
            </a:r>
            <a:r>
              <a:rPr lang="fi-FI" sz="1600" dirty="0"/>
              <a:t> 2024. </a:t>
            </a:r>
            <a:r>
              <a:rPr lang="fi-FI" sz="1600" i="1" dirty="0"/>
              <a:t>More and More and More, An </a:t>
            </a:r>
            <a:r>
              <a:rPr lang="fi-FI" sz="1600" i="1" dirty="0" err="1"/>
              <a:t>All-Consuming</a:t>
            </a:r>
            <a:r>
              <a:rPr lang="fi-FI" sz="1600" i="1" dirty="0"/>
              <a:t> </a:t>
            </a:r>
            <a:r>
              <a:rPr lang="fi-FI" sz="1600" i="1" dirty="0" err="1"/>
              <a:t>History</a:t>
            </a:r>
            <a:r>
              <a:rPr lang="fi-FI" sz="1600" i="1" dirty="0"/>
              <a:t> of Energy. </a:t>
            </a:r>
            <a:r>
              <a:rPr lang="fi-FI" sz="1600" dirty="0"/>
              <a:t>London:</a:t>
            </a:r>
            <a:r>
              <a:rPr lang="fi-FI" sz="1600" i="1" dirty="0"/>
              <a:t> </a:t>
            </a:r>
            <a:r>
              <a:rPr lang="fi-FI" sz="1600" dirty="0"/>
              <a:t>Allen </a:t>
            </a:r>
            <a:r>
              <a:rPr lang="fi-FI" sz="1600" dirty="0" err="1"/>
              <a:t>Lane</a:t>
            </a:r>
            <a:r>
              <a:rPr lang="fi-FI" sz="1600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i-FI" sz="1600" dirty="0"/>
              <a:t>Ikonen, Jussi-Pekka 2025. </a:t>
            </a:r>
            <a:r>
              <a:rPr lang="fi-FI" sz="1600" dirty="0" err="1"/>
              <a:t>The</a:t>
            </a:r>
            <a:r>
              <a:rPr lang="fi-FI" sz="1600" dirty="0"/>
              <a:t> </a:t>
            </a:r>
            <a:r>
              <a:rPr lang="fi-FI" sz="1600" dirty="0" err="1"/>
              <a:t>Potential</a:t>
            </a:r>
            <a:r>
              <a:rPr lang="fi-FI" sz="1600" dirty="0"/>
              <a:t> </a:t>
            </a:r>
            <a:r>
              <a:rPr lang="fi-FI" sz="1600" dirty="0" err="1"/>
              <a:t>Impact</a:t>
            </a:r>
            <a:r>
              <a:rPr lang="fi-FI" sz="1600" dirty="0"/>
              <a:t> of </a:t>
            </a:r>
            <a:r>
              <a:rPr lang="fi-FI" sz="1600" dirty="0" err="1"/>
              <a:t>Nuclear</a:t>
            </a:r>
            <a:r>
              <a:rPr lang="fi-FI" sz="1600" dirty="0"/>
              <a:t> Energy on Data </a:t>
            </a:r>
            <a:r>
              <a:rPr lang="fi-FI" sz="1600" dirty="0" err="1"/>
              <a:t>Centers</a:t>
            </a:r>
            <a:r>
              <a:rPr lang="fi-FI" sz="1600" dirty="0"/>
              <a:t>. </a:t>
            </a:r>
            <a:r>
              <a:rPr lang="fi-FI" sz="1600" dirty="0" err="1">
                <a:hlinkClick r:id="rId6"/>
              </a:rPr>
              <a:t>Research</a:t>
            </a:r>
            <a:r>
              <a:rPr lang="fi-FI" sz="1600" dirty="0">
                <a:hlinkClick r:id="rId6"/>
              </a:rPr>
              <a:t> </a:t>
            </a:r>
            <a:r>
              <a:rPr lang="fi-FI" sz="1600" dirty="0" err="1">
                <a:hlinkClick r:id="rId6"/>
              </a:rPr>
              <a:t>report</a:t>
            </a:r>
            <a:endParaRPr lang="fi-FI" sz="16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i-FI" sz="1600" dirty="0"/>
              <a:t>Kymenlaakson Sähkö 21.1.2026. Millaisia sähkönkuluttajia datakeskukset ovat? </a:t>
            </a:r>
            <a:r>
              <a:rPr lang="fi-FI" sz="1600" dirty="0">
                <a:hlinkClick r:id="rId7"/>
              </a:rPr>
              <a:t>https://www.ksoy.fi/energiaa/millaisia-sahkonkuluttajia-datakeskukset-ovat/</a:t>
            </a:r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1049940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B29D1-229E-AD98-0BE2-EE0FA9678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0057D6-56AB-0D56-9B15-A78723A14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35"/>
            <a:ext cx="10515600" cy="578772"/>
          </a:xfrm>
        </p:spPr>
        <p:txBody>
          <a:bodyPr>
            <a:normAutofit/>
          </a:bodyPr>
          <a:lstStyle/>
          <a:p>
            <a:r>
              <a:rPr lang="fi-FI" sz="2000" dirty="0"/>
              <a:t>Lähteitä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046156-BD4C-D041-A8C8-18463258A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3897"/>
            <a:ext cx="10515600" cy="523306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sz="1800" dirty="0" err="1"/>
              <a:t>Ladislaw</a:t>
            </a:r>
            <a:r>
              <a:rPr lang="fi-FI" sz="1800" dirty="0"/>
              <a:t>, Sarah 2026. </a:t>
            </a:r>
            <a:r>
              <a:rPr lang="fi-FI" sz="1800" dirty="0" err="1"/>
              <a:t>Governments</a:t>
            </a:r>
            <a:r>
              <a:rPr lang="fi-FI" sz="1800" dirty="0"/>
              <a:t> </a:t>
            </a:r>
            <a:r>
              <a:rPr lang="fi-FI" sz="1800" dirty="0" err="1"/>
              <a:t>Have</a:t>
            </a:r>
            <a:r>
              <a:rPr lang="fi-FI" sz="1800" dirty="0"/>
              <a:t> a </a:t>
            </a:r>
            <a:r>
              <a:rPr lang="fi-FI" sz="1800" dirty="0" err="1"/>
              <a:t>Choice</a:t>
            </a:r>
            <a:r>
              <a:rPr lang="fi-FI" sz="1800" dirty="0"/>
              <a:t>: </a:t>
            </a:r>
            <a:r>
              <a:rPr lang="fi-FI" sz="1800" dirty="0" err="1"/>
              <a:t>Prioritize</a:t>
            </a:r>
            <a:r>
              <a:rPr lang="fi-FI" sz="1800" dirty="0"/>
              <a:t> </a:t>
            </a:r>
            <a:r>
              <a:rPr lang="fi-FI" sz="1800" dirty="0" err="1"/>
              <a:t>or</a:t>
            </a:r>
            <a:r>
              <a:rPr lang="fi-FI" sz="1800" dirty="0"/>
              <a:t> </a:t>
            </a:r>
            <a:r>
              <a:rPr lang="fi-FI" sz="1800" dirty="0" err="1"/>
              <a:t>Fail</a:t>
            </a:r>
            <a:r>
              <a:rPr lang="fi-FI" sz="1800" dirty="0"/>
              <a:t>. New Energy Industrial </a:t>
            </a:r>
            <a:r>
              <a:rPr lang="fi-FI" sz="1800" dirty="0" err="1"/>
              <a:t>Strategy</a:t>
            </a:r>
            <a:r>
              <a:rPr lang="fi-FI" sz="1800" dirty="0"/>
              <a:t> (NEIS) Center. </a:t>
            </a:r>
            <a:r>
              <a:rPr lang="fi-FI" sz="1800" dirty="0">
                <a:hlinkClick r:id="rId2"/>
              </a:rPr>
              <a:t>https://neiscenter.substack.com/p/governments-have-a-choice-prioritize</a:t>
            </a:r>
            <a:endParaRPr lang="fi-FI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sz="1800" dirty="0"/>
              <a:t>Lummaa, Karoliina 2026. Datakeskukset joutomailla ja mielenmaisemissa. </a:t>
            </a:r>
            <a:r>
              <a:rPr lang="fi-FI" sz="1800" i="1" dirty="0"/>
              <a:t>Elonkehä Syväekologinen kulttuurilehti </a:t>
            </a:r>
            <a:r>
              <a:rPr lang="fi-FI" sz="1800" dirty="0"/>
              <a:t>2/2026, 24–29.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sz="1800" dirty="0"/>
              <a:t>Lähteenmäki, Sakari &amp; </a:t>
            </a:r>
            <a:r>
              <a:rPr lang="fi-FI" sz="1800" dirty="0" err="1"/>
              <a:t>Smálen</a:t>
            </a:r>
            <a:r>
              <a:rPr lang="fi-FI" sz="1800" dirty="0"/>
              <a:t>, Johanna 2025. </a:t>
            </a:r>
            <a:r>
              <a:rPr lang="fi-FI" sz="1800" dirty="0" err="1"/>
              <a:t>Permits</a:t>
            </a:r>
            <a:r>
              <a:rPr lang="fi-FI" sz="1800" dirty="0"/>
              <a:t> and </a:t>
            </a:r>
            <a:r>
              <a:rPr lang="fi-FI" sz="1800" dirty="0" err="1"/>
              <a:t>procedures</a:t>
            </a:r>
            <a:r>
              <a:rPr lang="fi-FI" sz="1800" dirty="0"/>
              <a:t> for data </a:t>
            </a:r>
            <a:r>
              <a:rPr lang="fi-FI" sz="1800" dirty="0" err="1"/>
              <a:t>centre</a:t>
            </a:r>
            <a:r>
              <a:rPr lang="fi-FI" sz="1800" dirty="0"/>
              <a:t> </a:t>
            </a:r>
            <a:r>
              <a:rPr lang="fi-FI" sz="1800" dirty="0" err="1"/>
              <a:t>projects</a:t>
            </a:r>
            <a:r>
              <a:rPr lang="fi-FI" sz="1800" dirty="0"/>
              <a:t>. </a:t>
            </a:r>
            <a:r>
              <a:rPr lang="fi-FI" sz="1800" dirty="0" err="1">
                <a:hlinkClick r:id="rId3"/>
              </a:rPr>
              <a:t>Permits</a:t>
            </a:r>
            <a:r>
              <a:rPr lang="fi-FI" sz="1800" dirty="0">
                <a:hlinkClick r:id="rId3"/>
              </a:rPr>
              <a:t> and </a:t>
            </a:r>
            <a:r>
              <a:rPr lang="fi-FI" sz="1800" dirty="0" err="1">
                <a:hlinkClick r:id="rId3"/>
              </a:rPr>
              <a:t>procedures</a:t>
            </a:r>
            <a:r>
              <a:rPr lang="fi-FI" sz="1800" dirty="0">
                <a:hlinkClick r:id="rId3"/>
              </a:rPr>
              <a:t> for data </a:t>
            </a:r>
            <a:r>
              <a:rPr lang="fi-FI" sz="1800" dirty="0" err="1">
                <a:hlinkClick r:id="rId3"/>
              </a:rPr>
              <a:t>centre</a:t>
            </a:r>
            <a:r>
              <a:rPr lang="fi-FI" sz="1800" dirty="0">
                <a:hlinkClick r:id="rId3"/>
              </a:rPr>
              <a:t> </a:t>
            </a:r>
            <a:r>
              <a:rPr lang="fi-FI" sz="1800" dirty="0" err="1">
                <a:hlinkClick r:id="rId3"/>
              </a:rPr>
              <a:t>projects</a:t>
            </a:r>
            <a:r>
              <a:rPr lang="fi-FI" sz="1800" dirty="0">
                <a:hlinkClick r:id="rId3"/>
              </a:rPr>
              <a:t> | DLA </a:t>
            </a:r>
            <a:r>
              <a:rPr lang="fi-FI" sz="1800" dirty="0" err="1">
                <a:hlinkClick r:id="rId3"/>
              </a:rPr>
              <a:t>Piper</a:t>
            </a:r>
            <a:endParaRPr lang="fi-FI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sz="1800" dirty="0"/>
              <a:t>Työ- ja elinkeinoministeriö 2026. </a:t>
            </a:r>
            <a:r>
              <a:rPr lang="fi-FI" sz="1800" dirty="0" err="1"/>
              <a:t>Proposal</a:t>
            </a:r>
            <a:r>
              <a:rPr lang="fi-FI" sz="1800" dirty="0"/>
              <a:t> on </a:t>
            </a:r>
            <a:r>
              <a:rPr lang="fi-FI" sz="1800" dirty="0" err="1"/>
              <a:t>priority</a:t>
            </a:r>
            <a:r>
              <a:rPr lang="fi-FI" sz="1800" dirty="0"/>
              <a:t> </a:t>
            </a:r>
            <a:r>
              <a:rPr lang="fi-FI" sz="1800" dirty="0" err="1"/>
              <a:t>procedure</a:t>
            </a:r>
            <a:r>
              <a:rPr lang="fi-FI" sz="1800" dirty="0"/>
              <a:t> for </a:t>
            </a:r>
            <a:r>
              <a:rPr lang="fi-FI" sz="1800" dirty="0" err="1"/>
              <a:t>electricity</a:t>
            </a:r>
            <a:r>
              <a:rPr lang="fi-FI" sz="1800" dirty="0"/>
              <a:t> </a:t>
            </a:r>
            <a:r>
              <a:rPr lang="fi-FI" sz="1800" dirty="0" err="1"/>
              <a:t>network</a:t>
            </a:r>
            <a:r>
              <a:rPr lang="fi-FI" sz="1800" dirty="0"/>
              <a:t> </a:t>
            </a:r>
            <a:r>
              <a:rPr lang="fi-FI" sz="1800" dirty="0" err="1"/>
              <a:t>connections</a:t>
            </a:r>
            <a:r>
              <a:rPr lang="fi-FI" sz="1800" dirty="0"/>
              <a:t> </a:t>
            </a:r>
            <a:r>
              <a:rPr lang="fi-FI" sz="1800" dirty="0" err="1"/>
              <a:t>circulated</a:t>
            </a:r>
            <a:r>
              <a:rPr lang="fi-FI" sz="1800" dirty="0"/>
              <a:t> for </a:t>
            </a:r>
            <a:r>
              <a:rPr lang="fi-FI" sz="1800" dirty="0" err="1"/>
              <a:t>review</a:t>
            </a:r>
            <a:r>
              <a:rPr lang="fi-FI" sz="1800" dirty="0"/>
              <a:t>. </a:t>
            </a:r>
            <a:r>
              <a:rPr lang="fi-FI" sz="1800" dirty="0">
                <a:hlinkClick r:id="rId4"/>
              </a:rPr>
              <a:t>https://tem.fi/en/-/proposal-on-priority-procedure-for-electricity-network-connections-circulated-for-review</a:t>
            </a:r>
            <a:endParaRPr lang="fi-FI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sz="1800" dirty="0"/>
              <a:t>Työ- ja elinkeinoministeriö 2026. Luonnos datakeskusrekisterilaista lausuntokierrokselle. </a:t>
            </a:r>
            <a:r>
              <a:rPr lang="fi-FI" sz="1800" dirty="0">
                <a:hlinkClick r:id="rId5"/>
              </a:rPr>
              <a:t>Luonnos datakeskusrekisterilaista lausuntokierrokselle - Työ- ja elinkeinoministeriö</a:t>
            </a:r>
            <a:endParaRPr lang="fi-FI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sz="1800" dirty="0"/>
              <a:t>Ritchie, Hannah 2023. </a:t>
            </a:r>
            <a:r>
              <a:rPr lang="fi-FI" sz="1800" dirty="0" err="1"/>
              <a:t>Electrification</a:t>
            </a:r>
            <a:r>
              <a:rPr lang="fi-FI" sz="1800" dirty="0"/>
              <a:t> is </a:t>
            </a:r>
            <a:r>
              <a:rPr lang="fi-FI" sz="1800" dirty="0" err="1"/>
              <a:t>efficiency</a:t>
            </a:r>
            <a:r>
              <a:rPr lang="fi-FI" sz="1800" dirty="0"/>
              <a:t>: </a:t>
            </a:r>
            <a:r>
              <a:rPr lang="fi-FI" sz="1800" dirty="0" err="1"/>
              <a:t>The</a:t>
            </a:r>
            <a:r>
              <a:rPr lang="fi-FI" sz="1800" dirty="0"/>
              <a:t> </a:t>
            </a:r>
            <a:r>
              <a:rPr lang="fi-FI" sz="1800" dirty="0" err="1"/>
              <a:t>world</a:t>
            </a:r>
            <a:r>
              <a:rPr lang="fi-FI" sz="1800" dirty="0"/>
              <a:t> </a:t>
            </a:r>
            <a:r>
              <a:rPr lang="fi-FI" sz="1800" dirty="0" err="1"/>
              <a:t>will</a:t>
            </a:r>
            <a:r>
              <a:rPr lang="fi-FI" sz="1800" dirty="0"/>
              <a:t> </a:t>
            </a:r>
            <a:r>
              <a:rPr lang="fi-FI" sz="1800" dirty="0" err="1"/>
              <a:t>need</a:t>
            </a:r>
            <a:r>
              <a:rPr lang="fi-FI" sz="1800" dirty="0"/>
              <a:t> </a:t>
            </a:r>
            <a:r>
              <a:rPr lang="fi-FI" sz="1800" dirty="0" err="1"/>
              <a:t>less</a:t>
            </a:r>
            <a:r>
              <a:rPr lang="fi-FI" sz="1800" dirty="0"/>
              <a:t> </a:t>
            </a:r>
            <a:r>
              <a:rPr lang="fi-FI" sz="1800" dirty="0" err="1"/>
              <a:t>energy</a:t>
            </a:r>
            <a:r>
              <a:rPr lang="fi-FI" sz="1800" dirty="0"/>
              <a:t> </a:t>
            </a:r>
            <a:r>
              <a:rPr lang="fi-FI" sz="1800" dirty="0" err="1"/>
              <a:t>after</a:t>
            </a:r>
            <a:r>
              <a:rPr lang="fi-FI" sz="1800" dirty="0"/>
              <a:t> </a:t>
            </a:r>
            <a:r>
              <a:rPr lang="fi-FI" sz="1800" dirty="0" err="1"/>
              <a:t>the</a:t>
            </a:r>
            <a:r>
              <a:rPr lang="fi-FI" sz="1800" dirty="0"/>
              <a:t> transition. </a:t>
            </a:r>
            <a:r>
              <a:rPr lang="fi-FI" sz="1800" dirty="0">
                <a:hlinkClick r:id="rId6"/>
              </a:rPr>
              <a:t>https://hannahritchie.substack.com/p/electrification-energy-efficiency</a:t>
            </a:r>
            <a:endParaRPr lang="fi-FI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sz="1800" dirty="0"/>
              <a:t>Ritchie, Hannah 2024. </a:t>
            </a:r>
            <a:r>
              <a:rPr lang="fi-FI" sz="1800" dirty="0" err="1"/>
              <a:t>Low-carbon</a:t>
            </a:r>
            <a:r>
              <a:rPr lang="fi-FI" sz="1800" dirty="0"/>
              <a:t> </a:t>
            </a:r>
            <a:r>
              <a:rPr lang="fi-FI" sz="1800" dirty="0" err="1"/>
              <a:t>technologies</a:t>
            </a:r>
            <a:r>
              <a:rPr lang="fi-FI" sz="1800" dirty="0"/>
              <a:t> </a:t>
            </a:r>
            <a:r>
              <a:rPr lang="fi-FI" sz="1800" dirty="0" err="1"/>
              <a:t>need</a:t>
            </a:r>
            <a:r>
              <a:rPr lang="fi-FI" sz="1800" dirty="0"/>
              <a:t> </a:t>
            </a:r>
            <a:r>
              <a:rPr lang="fi-FI" sz="1800" dirty="0" err="1"/>
              <a:t>far</a:t>
            </a:r>
            <a:r>
              <a:rPr lang="fi-FI" sz="1800" dirty="0"/>
              <a:t> </a:t>
            </a:r>
            <a:r>
              <a:rPr lang="fi-FI" sz="1800" dirty="0" err="1"/>
              <a:t>less</a:t>
            </a:r>
            <a:r>
              <a:rPr lang="fi-FI" sz="1800" dirty="0"/>
              <a:t> </a:t>
            </a:r>
            <a:r>
              <a:rPr lang="fi-FI" sz="1800" dirty="0" err="1"/>
              <a:t>mining</a:t>
            </a:r>
            <a:r>
              <a:rPr lang="fi-FI" sz="1800" dirty="0"/>
              <a:t> </a:t>
            </a:r>
            <a:r>
              <a:rPr lang="fi-FI" sz="1800" dirty="0" err="1"/>
              <a:t>than</a:t>
            </a:r>
            <a:r>
              <a:rPr lang="fi-FI" sz="1800" dirty="0"/>
              <a:t> </a:t>
            </a:r>
            <a:r>
              <a:rPr lang="fi-FI" sz="1800" dirty="0" err="1"/>
              <a:t>fossil</a:t>
            </a:r>
            <a:r>
              <a:rPr lang="fi-FI" sz="1800" dirty="0"/>
              <a:t> </a:t>
            </a:r>
            <a:r>
              <a:rPr lang="fi-FI" sz="1800" dirty="0" err="1"/>
              <a:t>fuels</a:t>
            </a:r>
            <a:r>
              <a:rPr lang="fi-FI" sz="1800" dirty="0"/>
              <a:t>. </a:t>
            </a:r>
            <a:r>
              <a:rPr lang="fi-FI" sz="1800" dirty="0" err="1">
                <a:hlinkClick r:id="rId7"/>
              </a:rPr>
              <a:t>Low-carbon</a:t>
            </a:r>
            <a:r>
              <a:rPr lang="fi-FI" sz="1800" dirty="0">
                <a:hlinkClick r:id="rId7"/>
              </a:rPr>
              <a:t> </a:t>
            </a:r>
            <a:r>
              <a:rPr lang="fi-FI" sz="1800" dirty="0" err="1">
                <a:hlinkClick r:id="rId7"/>
              </a:rPr>
              <a:t>technologies</a:t>
            </a:r>
            <a:r>
              <a:rPr lang="fi-FI" sz="1800" dirty="0">
                <a:hlinkClick r:id="rId7"/>
              </a:rPr>
              <a:t> </a:t>
            </a:r>
            <a:r>
              <a:rPr lang="fi-FI" sz="1800" dirty="0" err="1">
                <a:hlinkClick r:id="rId7"/>
              </a:rPr>
              <a:t>need</a:t>
            </a:r>
            <a:r>
              <a:rPr lang="fi-FI" sz="1800" dirty="0">
                <a:hlinkClick r:id="rId7"/>
              </a:rPr>
              <a:t> </a:t>
            </a:r>
            <a:r>
              <a:rPr lang="fi-FI" sz="1800" dirty="0" err="1">
                <a:hlinkClick r:id="rId7"/>
              </a:rPr>
              <a:t>far</a:t>
            </a:r>
            <a:r>
              <a:rPr lang="fi-FI" sz="1800" dirty="0">
                <a:hlinkClick r:id="rId7"/>
              </a:rPr>
              <a:t> </a:t>
            </a:r>
            <a:r>
              <a:rPr lang="fi-FI" sz="1800" dirty="0" err="1">
                <a:hlinkClick r:id="rId7"/>
              </a:rPr>
              <a:t>less</a:t>
            </a:r>
            <a:r>
              <a:rPr lang="fi-FI" sz="1800" dirty="0">
                <a:hlinkClick r:id="rId7"/>
              </a:rPr>
              <a:t> </a:t>
            </a:r>
            <a:r>
              <a:rPr lang="fi-FI" sz="1800" dirty="0" err="1">
                <a:hlinkClick r:id="rId7"/>
              </a:rPr>
              <a:t>mining</a:t>
            </a:r>
            <a:r>
              <a:rPr lang="fi-FI" sz="1800" dirty="0">
                <a:hlinkClick r:id="rId7"/>
              </a:rPr>
              <a:t> </a:t>
            </a:r>
            <a:r>
              <a:rPr lang="fi-FI" sz="1800" dirty="0" err="1">
                <a:hlinkClick r:id="rId7"/>
              </a:rPr>
              <a:t>than</a:t>
            </a:r>
            <a:r>
              <a:rPr lang="fi-FI" sz="1800" dirty="0">
                <a:hlinkClick r:id="rId7"/>
              </a:rPr>
              <a:t> </a:t>
            </a:r>
            <a:r>
              <a:rPr lang="fi-FI" sz="1800" dirty="0" err="1">
                <a:hlinkClick r:id="rId7"/>
              </a:rPr>
              <a:t>fossil</a:t>
            </a:r>
            <a:r>
              <a:rPr lang="fi-FI" sz="1800" dirty="0">
                <a:hlinkClick r:id="rId7"/>
              </a:rPr>
              <a:t> </a:t>
            </a:r>
            <a:r>
              <a:rPr lang="fi-FI" sz="1800" dirty="0" err="1">
                <a:hlinkClick r:id="rId7"/>
              </a:rPr>
              <a:t>fuels</a:t>
            </a:r>
            <a:r>
              <a:rPr lang="fi-FI" sz="1800" dirty="0">
                <a:hlinkClick r:id="rId7"/>
              </a:rPr>
              <a:t> | </a:t>
            </a:r>
            <a:r>
              <a:rPr lang="fi-FI" sz="1800" dirty="0" err="1">
                <a:hlinkClick r:id="rId7"/>
              </a:rPr>
              <a:t>Our</a:t>
            </a:r>
            <a:r>
              <a:rPr lang="fi-FI" sz="1800" dirty="0">
                <a:hlinkClick r:id="rId7"/>
              </a:rPr>
              <a:t> World in Data</a:t>
            </a:r>
            <a:r>
              <a:rPr lang="fi-FI" sz="1800" dirty="0"/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sz="1800" dirty="0"/>
              <a:t>Saunavaara, Juha, Antti Laine &amp; Matti Salo 2022. </a:t>
            </a:r>
            <a:r>
              <a:rPr lang="fi-FI" sz="1800" dirty="0" err="1"/>
              <a:t>The</a:t>
            </a:r>
            <a:r>
              <a:rPr lang="fi-FI" sz="1800" dirty="0"/>
              <a:t> Nordic </a:t>
            </a:r>
            <a:r>
              <a:rPr lang="fi-FI" sz="1800" dirty="0" err="1"/>
              <a:t>societies</a:t>
            </a:r>
            <a:r>
              <a:rPr lang="fi-FI" sz="1800" dirty="0"/>
              <a:t> and </a:t>
            </a:r>
            <a:r>
              <a:rPr lang="fi-FI" sz="1800" dirty="0" err="1"/>
              <a:t>the</a:t>
            </a:r>
            <a:r>
              <a:rPr lang="fi-FI" sz="1800" dirty="0"/>
              <a:t> </a:t>
            </a:r>
            <a:r>
              <a:rPr lang="fi-FI" sz="1800" dirty="0" err="1"/>
              <a:t>development</a:t>
            </a:r>
            <a:r>
              <a:rPr lang="fi-FI" sz="1800" dirty="0"/>
              <a:t> of </a:t>
            </a:r>
            <a:r>
              <a:rPr lang="fi-FI" sz="1800" dirty="0" err="1"/>
              <a:t>the</a:t>
            </a:r>
            <a:r>
              <a:rPr lang="fi-FI" sz="1800" dirty="0"/>
              <a:t> data </a:t>
            </a:r>
            <a:r>
              <a:rPr lang="fi-FI" sz="1800" dirty="0" err="1"/>
              <a:t>centre</a:t>
            </a:r>
            <a:r>
              <a:rPr lang="fi-FI" sz="1800" dirty="0"/>
              <a:t> </a:t>
            </a:r>
            <a:r>
              <a:rPr lang="fi-FI" sz="1800" dirty="0" err="1"/>
              <a:t>industry</a:t>
            </a:r>
            <a:r>
              <a:rPr lang="fi-FI" sz="1800" dirty="0"/>
              <a:t>: Digital </a:t>
            </a:r>
            <a:r>
              <a:rPr lang="fi-FI" sz="1800" dirty="0" err="1"/>
              <a:t>transformation</a:t>
            </a:r>
            <a:r>
              <a:rPr lang="fi-FI" sz="1800" dirty="0"/>
              <a:t> </a:t>
            </a:r>
            <a:r>
              <a:rPr lang="fi-FI" sz="1800" dirty="0" err="1"/>
              <a:t>meets</a:t>
            </a:r>
            <a:r>
              <a:rPr lang="fi-FI" sz="1800" dirty="0"/>
              <a:t> </a:t>
            </a:r>
            <a:r>
              <a:rPr lang="fi-FI" sz="1800" dirty="0" err="1"/>
              <a:t>infrastructural</a:t>
            </a:r>
            <a:r>
              <a:rPr lang="fi-FI" sz="1800" dirty="0"/>
              <a:t> and </a:t>
            </a:r>
            <a:r>
              <a:rPr lang="fi-FI" sz="1800" dirty="0" err="1"/>
              <a:t>industrial</a:t>
            </a:r>
            <a:r>
              <a:rPr lang="fi-FI" sz="1800" dirty="0"/>
              <a:t> </a:t>
            </a:r>
            <a:r>
              <a:rPr lang="fi-FI" sz="1800" dirty="0" err="1"/>
              <a:t>inheritance</a:t>
            </a:r>
            <a:r>
              <a:rPr lang="fi-FI" sz="1800" dirty="0"/>
              <a:t>. </a:t>
            </a:r>
            <a:r>
              <a:rPr lang="fi-FI" sz="1800" i="1" dirty="0"/>
              <a:t>Technology in </a:t>
            </a:r>
            <a:r>
              <a:rPr lang="fi-FI" sz="1800" i="1" dirty="0" err="1"/>
              <a:t>Society</a:t>
            </a:r>
            <a:r>
              <a:rPr lang="fi-FI" sz="1800" i="1" dirty="0"/>
              <a:t> </a:t>
            </a:r>
            <a:r>
              <a:rPr lang="fi-FI" sz="1800" dirty="0"/>
              <a:t>69 (2022). </a:t>
            </a:r>
            <a:r>
              <a:rPr lang="fi-FI" sz="1800" dirty="0">
                <a:hlinkClick r:id="rId8"/>
              </a:rPr>
              <a:t>https://doi.org/10.1016/j.techsoc.2022.101931</a:t>
            </a:r>
            <a:endParaRPr lang="fi-FI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sz="1800" dirty="0"/>
              <a:t>Suomalainen Tiedeakatemia 2025.  Lisää virtaa - palvelevatko datakeskukset Suomea? </a:t>
            </a:r>
            <a:r>
              <a:rPr lang="fi-FI" sz="1800" dirty="0">
                <a:hlinkClick r:id="rId9"/>
              </a:rPr>
              <a:t>https://acadsci.fi/wp-content/uploads/2025/08/Tiedeisku_datakeskukset_digi.pdf</a:t>
            </a:r>
            <a:endParaRPr lang="fi-FI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i-FI" sz="1800" dirty="0"/>
              <a:t>Vattenfall 2025. Sähkömarkkinakatsaus 11/2025: Datakeskukset &amp; Suomen sähkömarkkinat </a:t>
            </a:r>
            <a:r>
              <a:rPr lang="fi-FI" sz="1800" dirty="0">
                <a:hlinkClick r:id="rId10"/>
              </a:rPr>
              <a:t>https://www.vattenfall.fi/fokuksessa/sahkomarkkinakatsaus/sahkomarkkinakatsaus-112025/</a:t>
            </a:r>
            <a:endParaRPr lang="fi-FI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fi-FI" sz="1800" dirty="0"/>
          </a:p>
          <a:p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3211670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2194</Words>
  <Application>Microsoft Office PowerPoint</Application>
  <PresentationFormat>Laajakuva</PresentationFormat>
  <Paragraphs>177</Paragraphs>
  <Slides>23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23</vt:i4>
      </vt:variant>
    </vt:vector>
  </HeadingPairs>
  <TitlesOfParts>
    <vt:vector size="28" baseType="lpstr">
      <vt:lpstr>Aptos</vt:lpstr>
      <vt:lpstr>Aptos Display</vt:lpstr>
      <vt:lpstr>Arial</vt:lpstr>
      <vt:lpstr>Wingdings</vt:lpstr>
      <vt:lpstr>Office-teema</vt:lpstr>
      <vt:lpstr>Datakeskukset – lupauksia ja seurauksia</vt:lpstr>
      <vt:lpstr>Tilannekuva</vt:lpstr>
      <vt:lpstr>Mitä datakeskukset ovat?</vt:lpstr>
      <vt:lpstr>PowerPoint-esitys</vt:lpstr>
      <vt:lpstr>PowerPoint-esitys</vt:lpstr>
      <vt:lpstr>PowerPoint-esitys</vt:lpstr>
      <vt:lpstr>Raportteja ja selvityksiä</vt:lpstr>
      <vt:lpstr>Lehtikirjoituksia syksyltä 2026</vt:lpstr>
      <vt:lpstr>Ympäristövaikutukset Energia Päätöksenteko</vt:lpstr>
      <vt:lpstr>Ympäristövaikutukset</vt:lpstr>
      <vt:lpstr>Sähkönkulutus</vt:lpstr>
      <vt:lpstr>Päätöksenteon haasteet</vt:lpstr>
      <vt:lpstr>Sääntely ja lainsäädäntö</vt:lpstr>
      <vt:lpstr>Kulttuurisia ja poliittisia näkökulmia</vt:lpstr>
      <vt:lpstr>Datakeskukset ja teollisuuden vihreä siirtymä</vt:lpstr>
      <vt:lpstr>Datakeskukset ja paikallishistoria</vt:lpstr>
      <vt:lpstr>Lisää selvitettävää…</vt:lpstr>
      <vt:lpstr>Vaikutusmahdollisuudet</vt:lpstr>
      <vt:lpstr>Yhteenvetoa</vt:lpstr>
      <vt:lpstr>Loppupäätelmiä</vt:lpstr>
      <vt:lpstr>PowerPoint-esitys</vt:lpstr>
      <vt:lpstr>Lähteitä</vt:lpstr>
      <vt:lpstr>Lähteitä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Karoliina Lummaa</dc:creator>
  <cp:lastModifiedBy>MERJA MÄKELÄ</cp:lastModifiedBy>
  <cp:revision>74</cp:revision>
  <dcterms:created xsi:type="dcterms:W3CDTF">2026-10-23T13:06:12Z</dcterms:created>
  <dcterms:modified xsi:type="dcterms:W3CDTF">2026-10-29T09:12:32Z</dcterms:modified>
</cp:coreProperties>
</file>